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833" r:id="rId2"/>
  </p:sldMasterIdLst>
  <p:notesMasterIdLst>
    <p:notesMasterId r:id="rId77"/>
  </p:notesMasterIdLst>
  <p:sldIdLst>
    <p:sldId id="256" r:id="rId3"/>
    <p:sldId id="391" r:id="rId4"/>
    <p:sldId id="531" r:id="rId5"/>
    <p:sldId id="470" r:id="rId6"/>
    <p:sldId id="436" r:id="rId7"/>
    <p:sldId id="542" r:id="rId8"/>
    <p:sldId id="543" r:id="rId9"/>
    <p:sldId id="546" r:id="rId10"/>
    <p:sldId id="545" r:id="rId11"/>
    <p:sldId id="544" r:id="rId12"/>
    <p:sldId id="552" r:id="rId13"/>
    <p:sldId id="512" r:id="rId14"/>
    <p:sldId id="403" r:id="rId15"/>
    <p:sldId id="402" r:id="rId16"/>
    <p:sldId id="437" r:id="rId17"/>
    <p:sldId id="532" r:id="rId18"/>
    <p:sldId id="534" r:id="rId19"/>
    <p:sldId id="537" r:id="rId20"/>
    <p:sldId id="539" r:id="rId21"/>
    <p:sldId id="540" r:id="rId22"/>
    <p:sldId id="538" r:id="rId23"/>
    <p:sldId id="536" r:id="rId24"/>
    <p:sldId id="438" r:id="rId25"/>
    <p:sldId id="439" r:id="rId26"/>
    <p:sldId id="547" r:id="rId27"/>
    <p:sldId id="440" r:id="rId28"/>
    <p:sldId id="548" r:id="rId29"/>
    <p:sldId id="551" r:id="rId30"/>
    <p:sldId id="553" r:id="rId31"/>
    <p:sldId id="554" r:id="rId32"/>
    <p:sldId id="556" r:id="rId33"/>
    <p:sldId id="559" r:id="rId34"/>
    <p:sldId id="560" r:id="rId35"/>
    <p:sldId id="555" r:id="rId36"/>
    <p:sldId id="561" r:id="rId37"/>
    <p:sldId id="441" r:id="rId38"/>
    <p:sldId id="442" r:id="rId39"/>
    <p:sldId id="443" r:id="rId40"/>
    <p:sldId id="444" r:id="rId41"/>
    <p:sldId id="445" r:id="rId42"/>
    <p:sldId id="446" r:id="rId43"/>
    <p:sldId id="447" r:id="rId44"/>
    <p:sldId id="562" r:id="rId45"/>
    <p:sldId id="480" r:id="rId46"/>
    <p:sldId id="557" r:id="rId47"/>
    <p:sldId id="481" r:id="rId48"/>
    <p:sldId id="483" r:id="rId49"/>
    <p:sldId id="484" r:id="rId50"/>
    <p:sldId id="486" r:id="rId51"/>
    <p:sldId id="487" r:id="rId52"/>
    <p:sldId id="488" r:id="rId53"/>
    <p:sldId id="489" r:id="rId54"/>
    <p:sldId id="490" r:id="rId55"/>
    <p:sldId id="491" r:id="rId56"/>
    <p:sldId id="485" r:id="rId57"/>
    <p:sldId id="501" r:id="rId58"/>
    <p:sldId id="502" r:id="rId59"/>
    <p:sldId id="492" r:id="rId60"/>
    <p:sldId id="493" r:id="rId61"/>
    <p:sldId id="494" r:id="rId62"/>
    <p:sldId id="495" r:id="rId63"/>
    <p:sldId id="496" r:id="rId64"/>
    <p:sldId id="497" r:id="rId65"/>
    <p:sldId id="498" r:id="rId66"/>
    <p:sldId id="499" r:id="rId67"/>
    <p:sldId id="500" r:id="rId68"/>
    <p:sldId id="504" r:id="rId69"/>
    <p:sldId id="505" r:id="rId70"/>
    <p:sldId id="563" r:id="rId71"/>
    <p:sldId id="527" r:id="rId72"/>
    <p:sldId id="564" r:id="rId73"/>
    <p:sldId id="525" r:id="rId74"/>
    <p:sldId id="526" r:id="rId75"/>
    <p:sldId id="565" r:id="rId76"/>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C2DDC59D-3E77-4D65-9D5F-479FFE683EE3}">
          <p14:sldIdLst>
            <p14:sldId id="256"/>
          </p14:sldIdLst>
        </p14:section>
        <p14:section name="Untitled Section" id="{C3B806C8-520D-44A3-B6AC-637882EA1166}">
          <p14:sldIdLst>
            <p14:sldId id="391"/>
            <p14:sldId id="531"/>
            <p14:sldId id="470"/>
            <p14:sldId id="436"/>
            <p14:sldId id="542"/>
            <p14:sldId id="543"/>
            <p14:sldId id="546"/>
            <p14:sldId id="545"/>
            <p14:sldId id="544"/>
            <p14:sldId id="552"/>
            <p14:sldId id="512"/>
            <p14:sldId id="403"/>
            <p14:sldId id="402"/>
            <p14:sldId id="437"/>
            <p14:sldId id="532"/>
            <p14:sldId id="534"/>
            <p14:sldId id="537"/>
            <p14:sldId id="539"/>
            <p14:sldId id="540"/>
            <p14:sldId id="538"/>
            <p14:sldId id="536"/>
            <p14:sldId id="438"/>
            <p14:sldId id="439"/>
            <p14:sldId id="547"/>
            <p14:sldId id="440"/>
            <p14:sldId id="548"/>
            <p14:sldId id="551"/>
            <p14:sldId id="553"/>
            <p14:sldId id="554"/>
            <p14:sldId id="556"/>
            <p14:sldId id="559"/>
            <p14:sldId id="560"/>
            <p14:sldId id="555"/>
            <p14:sldId id="561"/>
            <p14:sldId id="441"/>
            <p14:sldId id="442"/>
            <p14:sldId id="443"/>
            <p14:sldId id="444"/>
            <p14:sldId id="445"/>
            <p14:sldId id="446"/>
            <p14:sldId id="447"/>
            <p14:sldId id="562"/>
            <p14:sldId id="480"/>
            <p14:sldId id="557"/>
            <p14:sldId id="481"/>
            <p14:sldId id="483"/>
            <p14:sldId id="484"/>
            <p14:sldId id="486"/>
            <p14:sldId id="487"/>
            <p14:sldId id="488"/>
            <p14:sldId id="489"/>
            <p14:sldId id="490"/>
            <p14:sldId id="491"/>
            <p14:sldId id="485"/>
            <p14:sldId id="501"/>
            <p14:sldId id="502"/>
            <p14:sldId id="492"/>
            <p14:sldId id="493"/>
            <p14:sldId id="494"/>
            <p14:sldId id="495"/>
            <p14:sldId id="496"/>
            <p14:sldId id="497"/>
            <p14:sldId id="498"/>
            <p14:sldId id="499"/>
            <p14:sldId id="500"/>
            <p14:sldId id="504"/>
            <p14:sldId id="505"/>
            <p14:sldId id="563"/>
            <p14:sldId id="527"/>
            <p14:sldId id="564"/>
            <p14:sldId id="525"/>
            <p14:sldId id="526"/>
            <p14:sldId id="5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0000"/>
    <a:srgbClr val="008000"/>
    <a:srgbClr val="0066FF"/>
    <a:srgbClr val="FFFF66"/>
    <a:srgbClr val="CCECFF"/>
    <a:srgbClr val="CCFFCC"/>
    <a:srgbClr val="FF9999"/>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52" autoAdjust="0"/>
  </p:normalViewPr>
  <p:slideViewPr>
    <p:cSldViewPr snapToGrid="0">
      <p:cViewPr varScale="1">
        <p:scale>
          <a:sx n="59" d="100"/>
          <a:sy n="59" d="100"/>
        </p:scale>
        <p:origin x="868"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p>
        </p:txBody>
      </p:sp>
      <p:sp>
        <p:nvSpPr>
          <p:cNvPr id="40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A3F3164-DA40-4556-91B9-4D66B1ABD1D9}" type="slidenum">
              <a:rPr lang="en-GB" altLang="en-US"/>
              <a:pPr>
                <a:defRPr/>
              </a:pPr>
              <a:t>‹#›</a:t>
            </a:fld>
            <a:endParaRPr lang="en-GB" altLang="en-US"/>
          </a:p>
        </p:txBody>
      </p:sp>
    </p:spTree>
    <p:extLst>
      <p:ext uri="{BB962C8B-B14F-4D97-AF65-F5344CB8AC3E}">
        <p14:creationId xmlns:p14="http://schemas.microsoft.com/office/powerpoint/2010/main" val="39186655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9C1D34-4619-47E9-9DC4-BC072C02132D}" type="slidenum">
              <a:rPr lang="en-GB" altLang="en-US" smtClean="0"/>
              <a:pPr>
                <a:spcBef>
                  <a:spcPct val="0"/>
                </a:spcBef>
              </a:pPr>
              <a:t>1</a:t>
            </a:fld>
            <a:endParaRPr lang="en-GB" altLang="en-US" smtClean="0"/>
          </a:p>
        </p:txBody>
      </p:sp>
      <p:sp>
        <p:nvSpPr>
          <p:cNvPr id="8195" name="Rectangle 2"/>
          <p:cNvSpPr>
            <a:spLocks noGrp="1" noRot="1" noChangeAspect="1" noChangeArrowheads="1" noTextEdit="1"/>
          </p:cNvSpPr>
          <p:nvPr>
            <p:ph type="sldImg"/>
          </p:nvPr>
        </p:nvSpPr>
        <p:spPr>
          <a:xfrm>
            <a:off x="381000" y="685800"/>
            <a:ext cx="6096000" cy="3429000"/>
          </a:xfrm>
          <a:ln/>
        </p:spPr>
      </p:sp>
      <p:sp>
        <p:nvSpPr>
          <p:cNvPr id="8196" name="Rectangle 3"/>
          <p:cNvSpPr>
            <a:spLocks noGrp="1" noChangeArrowheads="1"/>
          </p:cNvSpPr>
          <p:nvPr>
            <p:ph type="body" idx="1"/>
          </p:nvPr>
        </p:nvSpPr>
        <p:spPr>
          <a:noFill/>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2492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17</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13889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18</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6792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19</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3198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20</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83455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21</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76229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75F82E-C216-4022-BEE8-F7340CA36209}" type="slidenum">
              <a:rPr lang="en-US" altLang="en-US"/>
              <a:pPr eaLnBrk="1" hangingPunct="1"/>
              <a:t>22</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3164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75F82E-C216-4022-BEE8-F7340CA36209}" type="slidenum">
              <a:rPr lang="en-US" altLang="en-US"/>
              <a:pPr eaLnBrk="1" hangingPunct="1"/>
              <a:t>23</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7516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7F1498-41DD-422B-BB04-BA6E22E466F8}" type="slidenum">
              <a:rPr lang="en-US" altLang="en-US"/>
              <a:pPr eaLnBrk="1" hangingPunct="1"/>
              <a:t>24</a:t>
            </a:fld>
            <a:endParaRPr lang="en-US" alt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5732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C72377-D9F2-4FA7-8E3A-C98BD1D4EE25}" type="slidenum">
              <a:rPr lang="en-US" altLang="en-US"/>
              <a:pPr eaLnBrk="1" hangingPunct="1"/>
              <a:t>26</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52664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4FD1145-1A74-452A-92BC-4BD17BFE2C57}" type="slidenum">
              <a:rPr lang="en-GB" altLang="en-US"/>
              <a:pPr>
                <a:spcBef>
                  <a:spcPct val="0"/>
                </a:spcBef>
              </a:pPr>
              <a:t>27</a:t>
            </a:fld>
            <a:endParaRPr lang="en-GB"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4313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19EF6F-7739-4F8F-BB33-69C8709A1CA1}" type="slidenum">
              <a:rPr lang="en-US" altLang="en-US"/>
              <a:pPr eaLnBrk="1" hangingPunct="1"/>
              <a:t>3</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38871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1E6E80-F805-4CDA-931E-43B29F7DA268}" type="slidenum">
              <a:rPr lang="en-US" altLang="en-US"/>
              <a:pPr eaLnBrk="1" hangingPunct="1"/>
              <a:t>36</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761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962A98-9767-4DE9-BB01-1583D6034A82}" type="slidenum">
              <a:rPr lang="en-US" altLang="en-US"/>
              <a:pPr eaLnBrk="1" hangingPunct="1"/>
              <a:t>37</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6378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B8951EB-7407-46EE-BE2E-FC919413AF76}" type="slidenum">
              <a:rPr lang="en-US" altLang="en-US"/>
              <a:pPr eaLnBrk="1" hangingPunct="1"/>
              <a:t>38</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3119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C61546-CF94-4D6E-ACD9-547C3B70EC88}" type="slidenum">
              <a:rPr lang="en-US" altLang="en-US"/>
              <a:pPr eaLnBrk="1" hangingPunct="1"/>
              <a:t>39</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92648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CB63C3-EB4C-4DD5-86DD-58F1601CE6C6}" type="slidenum">
              <a:rPr lang="en-US" altLang="en-US"/>
              <a:pPr eaLnBrk="1" hangingPunct="1"/>
              <a:t>40</a:t>
            </a:fld>
            <a:endParaRPr lang="en-US" alt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5355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E8AD95-17C5-4BA3-98E5-C9027F5C6271}" type="slidenum">
              <a:rPr lang="en-US" altLang="en-US"/>
              <a:pPr eaLnBrk="1" hangingPunct="1"/>
              <a:t>41</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72296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457715-9728-4CC4-A80D-B7F5675D0F39}" type="slidenum">
              <a:rPr lang="en-US" altLang="en-US"/>
              <a:pPr eaLnBrk="1" hangingPunct="1"/>
              <a:t>42</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89016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684571-74F6-4A8A-B527-392910A3997C}" type="slidenum">
              <a:rPr lang="en-GB" altLang="en-US"/>
              <a:pPr>
                <a:spcBef>
                  <a:spcPct val="0"/>
                </a:spcBef>
              </a:pPr>
              <a:t>44</a:t>
            </a:fld>
            <a:endParaRPr lang="en-GB"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65098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0F5F23-BA16-48E1-9E71-ABDFA2943009}" type="slidenum">
              <a:rPr lang="en-GB" altLang="en-US"/>
              <a:pPr>
                <a:spcBef>
                  <a:spcPct val="0"/>
                </a:spcBef>
              </a:pPr>
              <a:t>46</a:t>
            </a:fld>
            <a:endParaRPr lang="en-GB"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52705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5C3D724-C004-4BFC-BCD8-FBC91173FFC6}" type="slidenum">
              <a:rPr lang="en-GB" altLang="en-US"/>
              <a:pPr>
                <a:spcBef>
                  <a:spcPct val="0"/>
                </a:spcBef>
              </a:pPr>
              <a:t>47</a:t>
            </a:fld>
            <a:endParaRPr lang="en-GB"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9702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6BB15D-62E9-41F7-8DED-53B94B554754}" type="slidenum">
              <a:rPr lang="en-US" altLang="en-US"/>
              <a:pPr eaLnBrk="1" hangingPunct="1"/>
              <a:t>4</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65288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8FB252F-92AC-4593-B28C-06E6B8CA06FC}" type="slidenum">
              <a:rPr lang="en-GB" altLang="en-US"/>
              <a:pPr>
                <a:spcBef>
                  <a:spcPct val="0"/>
                </a:spcBef>
              </a:pPr>
              <a:t>48</a:t>
            </a:fld>
            <a:endParaRPr lang="en-GB"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56360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9D6B6D6-9AEF-4078-9B1E-28CE39FE2C08}" type="slidenum">
              <a:rPr lang="en-GB" altLang="en-US"/>
              <a:pPr>
                <a:spcBef>
                  <a:spcPct val="0"/>
                </a:spcBef>
              </a:pPr>
              <a:t>55</a:t>
            </a:fld>
            <a:endParaRPr lang="en-GB"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22915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57EE68-5F9A-4B9E-9631-F593AE4EAEA4}" type="slidenum">
              <a:rPr lang="en-GB" altLang="en-US"/>
              <a:pPr>
                <a:spcBef>
                  <a:spcPct val="0"/>
                </a:spcBef>
              </a:pPr>
              <a:t>56</a:t>
            </a:fld>
            <a:endParaRPr lang="en-GB"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80212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A0487F0-86D8-47B5-BC74-9C2AFF973E87}" type="slidenum">
              <a:rPr lang="en-GB" altLang="en-US"/>
              <a:pPr>
                <a:spcBef>
                  <a:spcPct val="0"/>
                </a:spcBef>
              </a:pPr>
              <a:t>57</a:t>
            </a:fld>
            <a:endParaRPr lang="en-GB"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2457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99BC035-2640-43DD-A04F-58F9DEB08007}" type="slidenum">
              <a:rPr lang="en-GB" altLang="en-US"/>
              <a:pPr>
                <a:spcBef>
                  <a:spcPct val="0"/>
                </a:spcBef>
              </a:pPr>
              <a:t>58</a:t>
            </a:fld>
            <a:endParaRPr lang="en-GB"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93891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9A8C6F4-4644-43FA-B2AD-D6E68B08BB3A}" type="slidenum">
              <a:rPr lang="en-GB" altLang="en-US"/>
              <a:pPr>
                <a:spcBef>
                  <a:spcPct val="0"/>
                </a:spcBef>
              </a:pPr>
              <a:t>59</a:t>
            </a:fld>
            <a:endParaRPr lang="en-GB"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6423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A9B43CC-6BC6-44C2-A637-56328386C3CE}" type="slidenum">
              <a:rPr lang="en-GB" altLang="en-US"/>
              <a:pPr>
                <a:spcBef>
                  <a:spcPct val="0"/>
                </a:spcBef>
              </a:pPr>
              <a:t>60</a:t>
            </a:fld>
            <a:endParaRPr lang="en-GB"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74749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E025BD-3785-45FD-876D-2B3EB6F191A9}" type="slidenum">
              <a:rPr lang="en-GB" altLang="en-US"/>
              <a:pPr>
                <a:spcBef>
                  <a:spcPct val="0"/>
                </a:spcBef>
              </a:pPr>
              <a:t>62</a:t>
            </a:fld>
            <a:endParaRPr lang="en-GB"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6273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47762E-4A9D-487F-A891-580CFF1462F3}" type="slidenum">
              <a:rPr lang="en-GB" altLang="en-US"/>
              <a:pPr>
                <a:spcBef>
                  <a:spcPct val="0"/>
                </a:spcBef>
              </a:pPr>
              <a:t>63</a:t>
            </a:fld>
            <a:endParaRPr lang="en-GB"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2368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16A576-3672-4C36-8FFE-6B899A8DCDFE}" type="slidenum">
              <a:rPr lang="en-GB" altLang="en-US"/>
              <a:pPr>
                <a:spcBef>
                  <a:spcPct val="0"/>
                </a:spcBef>
              </a:pPr>
              <a:t>64</a:t>
            </a:fld>
            <a:endParaRPr lang="en-GB"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0340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20757B-C26C-435F-AFB2-45A9588D3A7B}" type="slidenum">
              <a:rPr lang="en-US" altLang="en-US"/>
              <a:pPr eaLnBrk="1" hangingPunct="1"/>
              <a:t>5</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34239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AE69CC-4802-4206-BE19-31ED508A71AF}" type="slidenum">
              <a:rPr lang="en-GB" altLang="en-US"/>
              <a:pPr>
                <a:spcBef>
                  <a:spcPct val="0"/>
                </a:spcBef>
              </a:pPr>
              <a:t>65</a:t>
            </a:fld>
            <a:endParaRPr lang="en-GB"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05809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493F07-8942-48D9-A690-6DBFA0F670C9}" type="slidenum">
              <a:rPr lang="en-GB" altLang="en-US"/>
              <a:pPr>
                <a:spcBef>
                  <a:spcPct val="0"/>
                </a:spcBef>
              </a:pPr>
              <a:t>66</a:t>
            </a:fld>
            <a:endParaRPr lang="en-GB"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52106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0BDAEF6-4454-41A4-A272-DCDA55CE4696}" type="slidenum">
              <a:rPr lang="en-GB" altLang="en-US"/>
              <a:pPr>
                <a:spcBef>
                  <a:spcPct val="0"/>
                </a:spcBef>
              </a:pPr>
              <a:t>67</a:t>
            </a:fld>
            <a:endParaRPr lang="en-GB"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73581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01B4AF-D9D4-4192-AB37-E5DB96739BF2}" type="slidenum">
              <a:rPr lang="en-GB" altLang="en-US"/>
              <a:pPr>
                <a:spcBef>
                  <a:spcPct val="0"/>
                </a:spcBef>
              </a:pPr>
              <a:t>68</a:t>
            </a:fld>
            <a:endParaRPr lang="en-GB"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12729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EFACF6-6C22-4192-A163-02BD002C8059}" type="slidenum">
              <a:rPr lang="en-US" altLang="en-US"/>
              <a:pPr eaLnBrk="1" hangingPunct="1"/>
              <a:t>69</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9123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EFACF6-6C22-4192-A163-02BD002C8059}" type="slidenum">
              <a:rPr lang="en-US" altLang="en-US"/>
              <a:pPr eaLnBrk="1" hangingPunct="1"/>
              <a:t>70</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28157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EFACF6-6C22-4192-A163-02BD002C8059}" type="slidenum">
              <a:rPr lang="en-US" altLang="en-US"/>
              <a:pPr eaLnBrk="1" hangingPunct="1"/>
              <a:t>71</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20073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42BC8B-402D-4F91-9B28-B0984D3ED099}" type="slidenum">
              <a:rPr lang="en-US" altLang="en-US"/>
              <a:pPr eaLnBrk="1" hangingPunct="1"/>
              <a:t>72</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43197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C37056-869F-4D31-AB23-2F7159196BBA}" type="slidenum">
              <a:rPr lang="en-US" altLang="en-US"/>
              <a:pPr eaLnBrk="1" hangingPunct="1"/>
              <a:t>73</a:t>
            </a:fld>
            <a:endParaRPr lang="en-US" alt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523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9C64D2-6584-4C88-88C3-B63166CF589D}" type="slidenum">
              <a:rPr lang="en-GB" altLang="en-US"/>
              <a:pPr>
                <a:spcBef>
                  <a:spcPct val="0"/>
                </a:spcBef>
              </a:pPr>
              <a:t>12</a:t>
            </a:fld>
            <a:endParaRPr lang="en-GB"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9207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DC9BE5-F668-42AC-A720-B4C017B50CE5}" type="slidenum">
              <a:rPr lang="en-US" altLang="en-US"/>
              <a:pPr eaLnBrk="1" hangingPunct="1"/>
              <a:t>13</a:t>
            </a:fld>
            <a:endParaRPr lang="en-US" alt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6605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88A172-BF37-4708-AD26-0C7D90E33CC1}" type="slidenum">
              <a:rPr lang="en-US" altLang="en-US"/>
              <a:pPr eaLnBrk="1" hangingPunct="1"/>
              <a:t>14</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96206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15</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942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eaLnBrk="0" hangingPunct="0">
              <a:defRPr>
                <a:solidFill>
                  <a:schemeClr val="tx1"/>
                </a:solidFill>
                <a:latin typeface="Arial" panose="020B0604020202020204" pitchFamily="34" charset="0"/>
              </a:defRPr>
            </a:lvl1pPr>
            <a:lvl2pPr marL="742950" indent="-285750" defTabSz="915988" eaLnBrk="0" hangingPunct="0">
              <a:defRPr>
                <a:solidFill>
                  <a:schemeClr val="tx1"/>
                </a:solidFill>
                <a:latin typeface="Arial" panose="020B0604020202020204" pitchFamily="34" charset="0"/>
              </a:defRPr>
            </a:lvl2pPr>
            <a:lvl3pPr marL="1143000" indent="-228600" defTabSz="915988" eaLnBrk="0" hangingPunct="0">
              <a:defRPr>
                <a:solidFill>
                  <a:schemeClr val="tx1"/>
                </a:solidFill>
                <a:latin typeface="Arial" panose="020B0604020202020204" pitchFamily="34" charset="0"/>
              </a:defRPr>
            </a:lvl3pPr>
            <a:lvl4pPr marL="1600200" indent="-228600" defTabSz="915988" eaLnBrk="0" hangingPunct="0">
              <a:defRPr>
                <a:solidFill>
                  <a:schemeClr val="tx1"/>
                </a:solidFill>
                <a:latin typeface="Arial" panose="020B0604020202020204" pitchFamily="34" charset="0"/>
              </a:defRPr>
            </a:lvl4pPr>
            <a:lvl5pPr marL="2057400" indent="-228600" defTabSz="915988" eaLnBrk="0" hangingPunct="0">
              <a:defRPr>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80EEBB-EEF6-40AB-91C3-7F0FC68959B9}" type="slidenum">
              <a:rPr lang="en-US" altLang="en-US"/>
              <a:pPr eaLnBrk="1" hangingPunct="1"/>
              <a:t>16</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6810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GB"/>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GB"/>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89984F28-EADE-46B2-8FA5-A9AED3B40B8B}" type="slidenum">
              <a:rPr lang="en-GB" altLang="en-US"/>
              <a:pPr>
                <a:defRPr/>
              </a:pPr>
              <a:t>‹#›</a:t>
            </a:fld>
            <a:endParaRPr lang="en-GB" altLang="en-US"/>
          </a:p>
        </p:txBody>
      </p:sp>
    </p:spTree>
    <p:extLst>
      <p:ext uri="{BB962C8B-B14F-4D97-AF65-F5344CB8AC3E}">
        <p14:creationId xmlns:p14="http://schemas.microsoft.com/office/powerpoint/2010/main" val="41504869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FB8C5454-905A-48A5-BB26-95700DCEB42E}" type="slidenum">
              <a:rPr lang="en-GB" altLang="en-US"/>
              <a:pPr>
                <a:defRPr/>
              </a:pPr>
              <a:t>‹#›</a:t>
            </a:fld>
            <a:endParaRPr lang="en-GB" altLang="en-US"/>
          </a:p>
        </p:txBody>
      </p:sp>
    </p:spTree>
    <p:extLst>
      <p:ext uri="{BB962C8B-B14F-4D97-AF65-F5344CB8AC3E}">
        <p14:creationId xmlns:p14="http://schemas.microsoft.com/office/powerpoint/2010/main" val="2471776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C2FA6D7B-C52B-4AA6-84DE-6AA5341CC5BF}" type="slidenum">
              <a:rPr lang="en-GB" altLang="en-US"/>
              <a:pPr>
                <a:defRPr/>
              </a:pPr>
              <a:t>‹#›</a:t>
            </a:fld>
            <a:endParaRPr lang="en-GB" altLang="en-US"/>
          </a:p>
        </p:txBody>
      </p:sp>
    </p:spTree>
    <p:extLst>
      <p:ext uri="{BB962C8B-B14F-4D97-AF65-F5344CB8AC3E}">
        <p14:creationId xmlns:p14="http://schemas.microsoft.com/office/powerpoint/2010/main" val="3752066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B5817B4-3BAC-4C93-A9AF-0E6F7E2698E3}" type="slidenum">
              <a:rPr lang="en-US" altLang="en-US"/>
              <a:pPr/>
              <a:t>‹#›</a:t>
            </a:fld>
            <a:endParaRPr lang="en-US" altLang="en-US"/>
          </a:p>
        </p:txBody>
      </p:sp>
    </p:spTree>
    <p:extLst>
      <p:ext uri="{BB962C8B-B14F-4D97-AF65-F5344CB8AC3E}">
        <p14:creationId xmlns:p14="http://schemas.microsoft.com/office/powerpoint/2010/main" val="3709536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Date Placeholder 5"/>
          <p:cNvSpPr>
            <a:spLocks noGrp="1"/>
          </p:cNvSpPr>
          <p:nvPr>
            <p:ph type="dt" sz="half" idx="10"/>
          </p:nvPr>
        </p:nvSpPr>
        <p:spPr>
          <a:xfrm>
            <a:off x="609600" y="6245225"/>
            <a:ext cx="2844800" cy="476250"/>
          </a:xfrm>
        </p:spPr>
        <p:txBody>
          <a:bodyPr/>
          <a:lstStyle>
            <a:lvl1pPr>
              <a:defRPr/>
            </a:lvl1pPr>
          </a:lstStyle>
          <a:p>
            <a:pPr>
              <a:defRPr/>
            </a:pPr>
            <a:endParaRPr lang="en-GB"/>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pPr>
              <a:defRPr/>
            </a:pPr>
            <a:endParaRPr lang="en-GB"/>
          </a:p>
        </p:txBody>
      </p:sp>
      <p:sp>
        <p:nvSpPr>
          <p:cNvPr id="8" name="Slide Number Placeholder 7"/>
          <p:cNvSpPr>
            <a:spLocks noGrp="1"/>
          </p:cNvSpPr>
          <p:nvPr>
            <p:ph type="sldNum" sz="quarter" idx="12"/>
          </p:nvPr>
        </p:nvSpPr>
        <p:spPr>
          <a:xfrm>
            <a:off x="8737600" y="6245225"/>
            <a:ext cx="2844800" cy="476250"/>
          </a:xfrm>
        </p:spPr>
        <p:txBody>
          <a:bodyPr/>
          <a:lstStyle>
            <a:lvl1pPr>
              <a:defRPr smtClean="0"/>
            </a:lvl1pPr>
          </a:lstStyle>
          <a:p>
            <a:pPr>
              <a:defRPr/>
            </a:pPr>
            <a:fld id="{035A9BFB-4A50-4C95-9709-832694F42B7C}" type="slidenum">
              <a:rPr lang="en-GB"/>
              <a:pPr>
                <a:defRPr/>
              </a:pPr>
              <a:t>‹#›</a:t>
            </a:fld>
            <a:endParaRPr lang="en-GB"/>
          </a:p>
        </p:txBody>
      </p:sp>
    </p:spTree>
    <p:extLst>
      <p:ext uri="{BB962C8B-B14F-4D97-AF65-F5344CB8AC3E}">
        <p14:creationId xmlns:p14="http://schemas.microsoft.com/office/powerpoint/2010/main" val="2892274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AU"/>
          </a:p>
        </p:txBody>
      </p:sp>
      <p:sp>
        <p:nvSpPr>
          <p:cNvPr id="3" name="Table Placeholder 2"/>
          <p:cNvSpPr>
            <a:spLocks noGrp="1"/>
          </p:cNvSpPr>
          <p:nvPr>
            <p:ph type="tbl" idx="1"/>
          </p:nvPr>
        </p:nvSpPr>
        <p:spPr>
          <a:xfrm>
            <a:off x="609600" y="1600201"/>
            <a:ext cx="10972800" cy="4525963"/>
          </a:xfrm>
        </p:spPr>
        <p:txBody>
          <a:bodyPr>
            <a:normAutofit/>
          </a:bodyPr>
          <a:lstStyle/>
          <a:p>
            <a:pPr lvl="0"/>
            <a:endParaRPr lang="en-AU" noProof="0"/>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a:defRPr/>
            </a:pPr>
            <a:endParaRPr lang="en-GB"/>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8737600" y="6245225"/>
            <a:ext cx="2844800" cy="476250"/>
          </a:xfrm>
        </p:spPr>
        <p:txBody>
          <a:bodyPr/>
          <a:lstStyle>
            <a:lvl1pPr>
              <a:defRPr smtClean="0"/>
            </a:lvl1pPr>
          </a:lstStyle>
          <a:p>
            <a:pPr>
              <a:defRPr/>
            </a:pPr>
            <a:fld id="{2403558D-5434-4ED7-9772-24735D5C6BA4}" type="slidenum">
              <a:rPr lang="en-GB"/>
              <a:pPr>
                <a:defRPr/>
              </a:pPr>
              <a:t>‹#›</a:t>
            </a:fld>
            <a:endParaRPr lang="en-GB"/>
          </a:p>
        </p:txBody>
      </p:sp>
    </p:spTree>
    <p:extLst>
      <p:ext uri="{BB962C8B-B14F-4D97-AF65-F5344CB8AC3E}">
        <p14:creationId xmlns:p14="http://schemas.microsoft.com/office/powerpoint/2010/main" val="4291121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873263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204382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118252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852567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AU"/>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428202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6575"/>
            <a:ext cx="10972800" cy="10668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 y="1771650"/>
            <a:ext cx="10972800" cy="4324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22"/>
          <p:cNvSpPr>
            <a:spLocks noGrp="1"/>
          </p:cNvSpPr>
          <p:nvPr>
            <p:ph type="sldNum" sz="quarter" idx="12"/>
          </p:nvPr>
        </p:nvSpPr>
        <p:spPr/>
        <p:txBody>
          <a:bodyPr/>
          <a:lstStyle>
            <a:lvl1pPr>
              <a:defRPr/>
            </a:lvl1pPr>
          </a:lstStyle>
          <a:p>
            <a:pPr>
              <a:defRPr/>
            </a:pPr>
            <a:fld id="{7CFCA37F-2E4D-400E-AF36-FC46BDB17292}" type="slidenum">
              <a:rPr lang="en-GB" altLang="en-US"/>
              <a:pPr>
                <a:defRPr/>
              </a:pPr>
              <a:t>‹#›</a:t>
            </a:fld>
            <a:endParaRPr lang="en-GB" altLang="en-US"/>
          </a:p>
        </p:txBody>
      </p:sp>
    </p:spTree>
    <p:extLst>
      <p:ext uri="{BB962C8B-B14F-4D97-AF65-F5344CB8AC3E}">
        <p14:creationId xmlns:p14="http://schemas.microsoft.com/office/powerpoint/2010/main" val="38883189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AU"/>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597426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AU"/>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191193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102055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2736166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315443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C0FE331-D8FE-40CA-B14E-7A620C3479A1}" type="datetimeFigureOut">
              <a:rPr lang="en-AU" smtClean="0"/>
              <a:t>22/05/2020</a:t>
            </a:fld>
            <a:endParaRPr lang="en-AU"/>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AU"/>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CD44DC8-2DE8-4ED4-8D5C-80B35912A1BB}" type="slidenum">
              <a:rPr lang="en-AU" smtClean="0"/>
              <a:t>‹#›</a:t>
            </a:fld>
            <a:endParaRPr lang="en-AU"/>
          </a:p>
        </p:txBody>
      </p:sp>
    </p:spTree>
    <p:extLst>
      <p:ext uri="{BB962C8B-B14F-4D97-AF65-F5344CB8AC3E}">
        <p14:creationId xmlns:p14="http://schemas.microsoft.com/office/powerpoint/2010/main" val="359657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GB"/>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6E28F690-45DF-48D6-8254-5B5E1EDA745C}" type="slidenum">
              <a:rPr lang="en-GB" altLang="en-US"/>
              <a:pPr>
                <a:defRPr/>
              </a:pPr>
              <a:t>‹#›</a:t>
            </a:fld>
            <a:endParaRPr lang="en-GB" altLang="en-US"/>
          </a:p>
        </p:txBody>
      </p:sp>
    </p:spTree>
    <p:extLst>
      <p:ext uri="{BB962C8B-B14F-4D97-AF65-F5344CB8AC3E}">
        <p14:creationId xmlns:p14="http://schemas.microsoft.com/office/powerpoint/2010/main" val="291549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F3C7440B-B191-404F-9425-411D50424934}" type="slidenum">
              <a:rPr lang="en-GB" altLang="en-US"/>
              <a:pPr>
                <a:defRPr/>
              </a:pPr>
              <a:t>‹#›</a:t>
            </a:fld>
            <a:endParaRPr lang="en-GB" altLang="en-US"/>
          </a:p>
        </p:txBody>
      </p:sp>
    </p:spTree>
    <p:extLst>
      <p:ext uri="{BB962C8B-B14F-4D97-AF65-F5344CB8AC3E}">
        <p14:creationId xmlns:p14="http://schemas.microsoft.com/office/powerpoint/2010/main" val="172169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p:txBody>
          <a:bodyPr rtlCol="0"/>
          <a:lstStyle>
            <a:lvl1pPr>
              <a:defRPr/>
            </a:lvl1pPr>
          </a:lstStyle>
          <a:p>
            <a:pPr>
              <a:defRPr/>
            </a:pPr>
            <a:endParaRPr lang="en-GB"/>
          </a:p>
        </p:txBody>
      </p:sp>
      <p:sp>
        <p:nvSpPr>
          <p:cNvPr id="8" name="Slide Number Placeholder 26"/>
          <p:cNvSpPr>
            <a:spLocks noGrp="1"/>
          </p:cNvSpPr>
          <p:nvPr>
            <p:ph type="sldNum" sz="quarter" idx="11"/>
          </p:nvPr>
        </p:nvSpPr>
        <p:spPr/>
        <p:txBody>
          <a:bodyPr/>
          <a:lstStyle>
            <a:lvl1pPr>
              <a:defRPr/>
            </a:lvl1pPr>
          </a:lstStyle>
          <a:p>
            <a:pPr>
              <a:defRPr/>
            </a:pPr>
            <a:fld id="{8CBDE913-46F0-43CF-A0B7-E705FEB610AC}" type="slidenum">
              <a:rPr lang="en-GB" altLang="en-US"/>
              <a:pPr>
                <a:defRPr/>
              </a:pPr>
              <a:t>‹#›</a:t>
            </a:fld>
            <a:endParaRPr lang="en-GB" altLang="en-US"/>
          </a:p>
        </p:txBody>
      </p:sp>
      <p:sp>
        <p:nvSpPr>
          <p:cNvPr id="9" name="Footer Placeholder 27"/>
          <p:cNvSpPr>
            <a:spLocks noGrp="1"/>
          </p:cNvSpPr>
          <p:nvPr>
            <p:ph type="ftr" sz="quarter" idx="12"/>
          </p:nvPr>
        </p:nvSpPr>
        <p:spPr/>
        <p:txBody>
          <a:bodyPr rtlCol="0"/>
          <a:lstStyle>
            <a:lvl1pPr>
              <a:defRPr/>
            </a:lvl1pPr>
          </a:lstStyle>
          <a:p>
            <a:pPr>
              <a:defRPr/>
            </a:pPr>
            <a:endParaRPr lang="en-GB"/>
          </a:p>
        </p:txBody>
      </p:sp>
    </p:spTree>
    <p:extLst>
      <p:ext uri="{BB962C8B-B14F-4D97-AF65-F5344CB8AC3E}">
        <p14:creationId xmlns:p14="http://schemas.microsoft.com/office/powerpoint/2010/main" val="2830483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GB"/>
          </a:p>
        </p:txBody>
      </p:sp>
      <p:sp>
        <p:nvSpPr>
          <p:cNvPr id="4" name="Footer Placeholder 3"/>
          <p:cNvSpPr>
            <a:spLocks noGrp="1"/>
          </p:cNvSpPr>
          <p:nvPr>
            <p:ph type="ftr" sz="quarter" idx="11"/>
          </p:nvPr>
        </p:nvSpPr>
        <p:spPr/>
        <p:txBody>
          <a:bodyPr/>
          <a:lstStyle>
            <a:lvl1pPr>
              <a:defRPr/>
            </a:lvl1pPr>
          </a:lstStyle>
          <a:p>
            <a:pPr>
              <a:defRPr/>
            </a:pPr>
            <a:endParaRPr lang="en-GB"/>
          </a:p>
        </p:txBody>
      </p:sp>
      <p:sp>
        <p:nvSpPr>
          <p:cNvPr id="5" name="Slide Number Placeholder 4"/>
          <p:cNvSpPr>
            <a:spLocks noGrp="1"/>
          </p:cNvSpPr>
          <p:nvPr>
            <p:ph type="sldNum" sz="quarter" idx="12"/>
          </p:nvPr>
        </p:nvSpPr>
        <p:spPr/>
        <p:txBody>
          <a:bodyPr/>
          <a:lstStyle>
            <a:lvl1pPr>
              <a:defRPr/>
            </a:lvl1pPr>
          </a:lstStyle>
          <a:p>
            <a:pPr>
              <a:defRPr/>
            </a:pPr>
            <a:fld id="{0DE89158-E525-4172-BCE0-9F32A63DCEFF}" type="slidenum">
              <a:rPr lang="en-GB" altLang="en-US"/>
              <a:pPr>
                <a:defRPr/>
              </a:pPr>
              <a:t>‹#›</a:t>
            </a:fld>
            <a:endParaRPr lang="en-GB" altLang="en-US"/>
          </a:p>
        </p:txBody>
      </p:sp>
    </p:spTree>
    <p:extLst>
      <p:ext uri="{BB962C8B-B14F-4D97-AF65-F5344CB8AC3E}">
        <p14:creationId xmlns:p14="http://schemas.microsoft.com/office/powerpoint/2010/main" val="1947156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GB"/>
          </a:p>
        </p:txBody>
      </p:sp>
      <p:sp>
        <p:nvSpPr>
          <p:cNvPr id="3" name="Footer Placeholder 2"/>
          <p:cNvSpPr>
            <a:spLocks noGrp="1"/>
          </p:cNvSpPr>
          <p:nvPr>
            <p:ph type="ftr" sz="quarter" idx="11"/>
          </p:nvPr>
        </p:nvSpPr>
        <p:spPr/>
        <p:txBody>
          <a:bodyPr/>
          <a:lstStyle>
            <a:lvl1pPr>
              <a:defRPr/>
            </a:lvl1pPr>
          </a:lstStyle>
          <a:p>
            <a:pPr>
              <a:defRPr/>
            </a:pPr>
            <a:endParaRPr lang="en-GB"/>
          </a:p>
        </p:txBody>
      </p:sp>
      <p:sp>
        <p:nvSpPr>
          <p:cNvPr id="4" name="Slide Number Placeholder 22"/>
          <p:cNvSpPr>
            <a:spLocks noGrp="1"/>
          </p:cNvSpPr>
          <p:nvPr>
            <p:ph type="sldNum" sz="quarter" idx="12"/>
          </p:nvPr>
        </p:nvSpPr>
        <p:spPr/>
        <p:txBody>
          <a:bodyPr/>
          <a:lstStyle>
            <a:lvl1pPr>
              <a:defRPr/>
            </a:lvl1pPr>
          </a:lstStyle>
          <a:p>
            <a:pPr>
              <a:defRPr/>
            </a:pPr>
            <a:fld id="{8086CDBE-D487-49CA-B2F4-D44AC39FFDF5}" type="slidenum">
              <a:rPr lang="en-GB" altLang="en-US"/>
              <a:pPr>
                <a:defRPr/>
              </a:pPr>
              <a:t>‹#›</a:t>
            </a:fld>
            <a:endParaRPr lang="en-GB" altLang="en-US"/>
          </a:p>
        </p:txBody>
      </p:sp>
    </p:spTree>
    <p:extLst>
      <p:ext uri="{BB962C8B-B14F-4D97-AF65-F5344CB8AC3E}">
        <p14:creationId xmlns:p14="http://schemas.microsoft.com/office/powerpoint/2010/main" val="1882888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DDB617AD-EEF0-4945-97A3-6E9402E2F3F6}" type="slidenum">
              <a:rPr lang="en-GB" altLang="en-US"/>
              <a:pPr>
                <a:defRPr/>
              </a:pPr>
              <a:t>‹#›</a:t>
            </a:fld>
            <a:endParaRPr lang="en-GB" altLang="en-US"/>
          </a:p>
        </p:txBody>
      </p:sp>
    </p:spTree>
    <p:extLst>
      <p:ext uri="{BB962C8B-B14F-4D97-AF65-F5344CB8AC3E}">
        <p14:creationId xmlns:p14="http://schemas.microsoft.com/office/powerpoint/2010/main" val="286138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GB"/>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62E34FA1-E2D1-44BE-8EBD-BE4D8806C0C7}" type="slidenum">
              <a:rPr lang="en-GB" altLang="en-US"/>
              <a:pPr>
                <a:defRPr/>
              </a:pPr>
              <a:t>‹#›</a:t>
            </a:fld>
            <a:endParaRPr lang="en-GB" altLang="en-US"/>
          </a:p>
        </p:txBody>
      </p:sp>
    </p:spTree>
    <p:extLst>
      <p:ext uri="{BB962C8B-B14F-4D97-AF65-F5344CB8AC3E}">
        <p14:creationId xmlns:p14="http://schemas.microsoft.com/office/powerpoint/2010/main" val="336537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3"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a:lstStyle>
            <a:lvl1pPr algn="l" eaLnBrk="1" latinLnBrk="0" hangingPunct="1">
              <a:defRPr kumimoji="0" sz="800">
                <a:solidFill>
                  <a:schemeClr val="accent2"/>
                </a:solidFill>
                <a:latin typeface="Arial" charset="0"/>
              </a:defRPr>
            </a:lvl1pPr>
          </a:lstStyle>
          <a:p>
            <a:pPr>
              <a:defRPr/>
            </a:pPr>
            <a:endParaRPr lang="en-GB"/>
          </a:p>
        </p:txBody>
      </p:sp>
      <p:sp>
        <p:nvSpPr>
          <p:cNvPr id="3" name="Footer Placeholder 2"/>
          <p:cNvSpPr>
            <a:spLocks noGrp="1"/>
          </p:cNvSpPr>
          <p:nvPr>
            <p:ph type="ftr" sz="quarter" idx="3"/>
          </p:nvPr>
        </p:nvSpPr>
        <p:spPr>
          <a:xfrm>
            <a:off x="7010401" y="612775"/>
            <a:ext cx="1767417" cy="457200"/>
          </a:xfrm>
          <a:prstGeom prst="rect">
            <a:avLst/>
          </a:prstGeom>
        </p:spPr>
        <p:txBody>
          <a:bodyPr vert="horz"/>
          <a:lstStyle>
            <a:lvl1pPr algn="r" eaLnBrk="1" latinLnBrk="0" hangingPunct="1">
              <a:defRPr kumimoji="0" sz="800">
                <a:solidFill>
                  <a:schemeClr val="accent2"/>
                </a:solidFill>
                <a:latin typeface="Arial" charset="0"/>
              </a:defRPr>
            </a:lvl1pPr>
          </a:lstStyle>
          <a:p>
            <a:pPr>
              <a:defRPr/>
            </a:pPr>
            <a:endParaRPr lang="en-GB"/>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EB427375-7D14-402A-9ED4-EAAAD1E3C12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29" r:id="rId1"/>
    <p:sldLayoutId id="2147483821" r:id="rId2"/>
    <p:sldLayoutId id="2147483822" r:id="rId3"/>
    <p:sldLayoutId id="2147483823" r:id="rId4"/>
    <p:sldLayoutId id="2147483830" r:id="rId5"/>
    <p:sldLayoutId id="2147483831" r:id="rId6"/>
    <p:sldLayoutId id="2147483824" r:id="rId7"/>
    <p:sldLayoutId id="2147483825" r:id="rId8"/>
    <p:sldLayoutId id="2147483826" r:id="rId9"/>
    <p:sldLayoutId id="2147483827" r:id="rId10"/>
    <p:sldLayoutId id="2147483828" r:id="rId11"/>
    <p:sldLayoutId id="2147483845" r:id="rId12"/>
    <p:sldLayoutId id="2147483846" r:id="rId13"/>
    <p:sldLayoutId id="2147483847"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4002"/>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838200" y="1345334"/>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42006005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3.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png"/><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5.png"/><Relationship Id="rId4" Type="http://schemas.openxmlformats.org/officeDocument/2006/relationships/oleObject" Target="../embeddings/oleObject2.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73019" y="552018"/>
            <a:ext cx="9880745" cy="1470025"/>
          </a:xfrm>
        </p:spPr>
        <p:txBody>
          <a:bodyPr>
            <a:noAutofit/>
          </a:bodyPr>
          <a:lstStyle/>
          <a:p>
            <a:pPr eaLnBrk="1" fontAlgn="auto" hangingPunct="1">
              <a:spcAft>
                <a:spcPts val="0"/>
              </a:spcAft>
              <a:defRPr/>
            </a:pPr>
            <a:r>
              <a:rPr lang="en-GB" sz="5400" dirty="0" smtClean="0">
                <a:solidFill>
                  <a:srgbClr val="FFFF00"/>
                </a:solidFill>
                <a:effectLst>
                  <a:outerShdw blurRad="38100" dist="38100" dir="2700000" algn="tl">
                    <a:srgbClr val="000000">
                      <a:alpha val="43137"/>
                    </a:srgbClr>
                  </a:outerShdw>
                </a:effectLst>
                <a:latin typeface="Impact" pitchFamily="34" charset="0"/>
              </a:rPr>
              <a:t>Inducing </a:t>
            </a:r>
            <a:r>
              <a:rPr lang="en-GB" sz="5400" dirty="0" err="1" smtClean="0">
                <a:solidFill>
                  <a:srgbClr val="FFFF00"/>
                </a:solidFill>
                <a:effectLst>
                  <a:outerShdw blurRad="38100" dist="38100" dir="2700000" algn="tl">
                    <a:srgbClr val="000000">
                      <a:alpha val="43137"/>
                    </a:srgbClr>
                  </a:outerShdw>
                </a:effectLst>
                <a:latin typeface="Impact" pitchFamily="34" charset="0"/>
              </a:rPr>
              <a:t>e.m.f</a:t>
            </a:r>
            <a:r>
              <a:rPr lang="en-GB" sz="5400" dirty="0" smtClean="0">
                <a:solidFill>
                  <a:srgbClr val="FFFF00"/>
                </a:solidFill>
                <a:effectLst>
                  <a:outerShdw blurRad="38100" dist="38100" dir="2700000" algn="tl">
                    <a:srgbClr val="000000">
                      <a:alpha val="43137"/>
                    </a:srgbClr>
                  </a:outerShdw>
                </a:effectLst>
                <a:latin typeface="Impact" pitchFamily="34" charset="0"/>
              </a:rPr>
              <a:t> and Current</a:t>
            </a:r>
            <a:br>
              <a:rPr lang="en-GB" sz="5400" dirty="0" smtClean="0">
                <a:solidFill>
                  <a:srgbClr val="FFFF00"/>
                </a:solidFill>
                <a:effectLst>
                  <a:outerShdw blurRad="38100" dist="38100" dir="2700000" algn="tl">
                    <a:srgbClr val="000000">
                      <a:alpha val="43137"/>
                    </a:srgbClr>
                  </a:outerShdw>
                </a:effectLst>
                <a:latin typeface="Impact" pitchFamily="34" charset="0"/>
              </a:rPr>
            </a:br>
            <a:r>
              <a:rPr lang="en-GB" sz="5400" dirty="0" smtClean="0">
                <a:effectLst>
                  <a:outerShdw blurRad="38100" dist="38100" dir="2700000" algn="tl">
                    <a:srgbClr val="000000">
                      <a:alpha val="43137"/>
                    </a:srgbClr>
                  </a:outerShdw>
                </a:effectLst>
                <a:latin typeface="Impact" pitchFamily="34" charset="0"/>
              </a:rPr>
              <a:t>Generators and Transformers</a:t>
            </a:r>
            <a:endParaRPr lang="en-GB" sz="5400" dirty="0">
              <a:effectLst>
                <a:outerShdw blurRad="38100" dist="38100" dir="2700000" algn="tl">
                  <a:srgbClr val="000000">
                    <a:alpha val="43137"/>
                  </a:srgbClr>
                </a:outerShdw>
              </a:effectLst>
              <a:latin typeface="Impact" pitchFamily="34" charset="0"/>
            </a:endParaRPr>
          </a:p>
        </p:txBody>
      </p:sp>
      <p:pic>
        <p:nvPicPr>
          <p:cNvPr id="7" name="Picture 7" descr="hoover_dam_g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600" y="2689250"/>
            <a:ext cx="507918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s://s-media-cache-ak0.pinimg.com/736x/69/c6/22/69c6220700b9b2b19978136ff38391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96" y="2671877"/>
            <a:ext cx="5965391" cy="3844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Laminated Iron – Recues Eddy Current Effects</a:t>
            </a:r>
            <a:endParaRPr lang="en-AU" dirty="0"/>
          </a:p>
        </p:txBody>
      </p:sp>
      <p:sp>
        <p:nvSpPr>
          <p:cNvPr id="3" name="Content Placeholder 2"/>
          <p:cNvSpPr>
            <a:spLocks noGrp="1"/>
          </p:cNvSpPr>
          <p:nvPr>
            <p:ph idx="1"/>
          </p:nvPr>
        </p:nvSpPr>
        <p:spPr/>
        <p:txBody>
          <a:bodyPr/>
          <a:lstStyle/>
          <a:p>
            <a:endParaRPr lang="en-AU"/>
          </a:p>
        </p:txBody>
      </p:sp>
      <p:pic>
        <p:nvPicPr>
          <p:cNvPr id="14338" name="Picture 2" descr="https://upload.wikimedia.org/wikipedia/commons/thumb/e/ea/Laminated_core_eddy_currents_2.svg/2000px-Laminated_core_eddy_currents_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6" y="1603375"/>
            <a:ext cx="10798880" cy="514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736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Review Question</a:t>
            </a:r>
            <a:endParaRPr lang="en-AU" dirty="0"/>
          </a:p>
        </p:txBody>
      </p:sp>
      <p:sp>
        <p:nvSpPr>
          <p:cNvPr id="3" name="Content Placeholder 2"/>
          <p:cNvSpPr>
            <a:spLocks noGrp="1"/>
          </p:cNvSpPr>
          <p:nvPr>
            <p:ph idx="1"/>
          </p:nvPr>
        </p:nvSpPr>
        <p:spPr>
          <a:xfrm>
            <a:off x="609600" y="1533175"/>
            <a:ext cx="6751320" cy="4324350"/>
          </a:xfrm>
        </p:spPr>
        <p:txBody>
          <a:bodyPr/>
          <a:lstStyle/>
          <a:p>
            <a:r>
              <a:rPr lang="en-AU" dirty="0"/>
              <a:t>Identical magnets A and B are suspended above vertical copper tubes as shown in the </a:t>
            </a:r>
            <a:r>
              <a:rPr lang="en-AU" dirty="0" smtClean="0"/>
              <a:t>diagram</a:t>
            </a:r>
          </a:p>
          <a:p>
            <a:endParaRPr lang="en-AU" dirty="0" smtClean="0"/>
          </a:p>
          <a:p>
            <a:r>
              <a:rPr lang="en-AU" dirty="0"/>
              <a:t>The magnets are dropped at the same time. Each magnet falls straight through its tube without touching the tube walls. </a:t>
            </a:r>
            <a:endParaRPr lang="en-AU" dirty="0" smtClean="0"/>
          </a:p>
          <a:p>
            <a:endParaRPr lang="en-AU" dirty="0"/>
          </a:p>
          <a:p>
            <a:r>
              <a:rPr lang="en-AU" dirty="0" smtClean="0"/>
              <a:t>Which </a:t>
            </a:r>
            <a:r>
              <a:rPr lang="en-AU" dirty="0"/>
              <a:t>magnet leaves its tube first and why</a:t>
            </a:r>
            <a:r>
              <a:rPr lang="en-AU" dirty="0" smtClean="0"/>
              <a:t>?</a:t>
            </a:r>
          </a:p>
          <a:p>
            <a:endParaRPr lang="en-AU" dirty="0"/>
          </a:p>
        </p:txBody>
      </p:sp>
      <p:pic>
        <p:nvPicPr>
          <p:cNvPr id="4" name="Picture 3"/>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7360920" y="2206053"/>
            <a:ext cx="4831080" cy="3810699"/>
          </a:xfrm>
          <a:prstGeom prst="rect">
            <a:avLst/>
          </a:prstGeom>
          <a:noFill/>
          <a:ln>
            <a:noFill/>
          </a:ln>
        </p:spPr>
      </p:pic>
    </p:spTree>
    <p:extLst>
      <p:ext uri="{BB962C8B-B14F-4D97-AF65-F5344CB8AC3E}">
        <p14:creationId xmlns:p14="http://schemas.microsoft.com/office/powerpoint/2010/main" val="3452707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70" name="Picture 6" descr="https://corporate.vattenfall.com/globalassets/corporate/about_vattenfall/generation/c3_hydro_power_plan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247" y="116574"/>
            <a:ext cx="4367753" cy="3342396"/>
          </a:xfrm>
          <a:prstGeom prst="rect">
            <a:avLst/>
          </a:prstGeom>
          <a:noFill/>
          <a:extLst>
            <a:ext uri="{909E8E84-426E-40DD-AFC4-6F175D3DCCD1}">
              <a14:hiddenFill xmlns:a14="http://schemas.microsoft.com/office/drawing/2010/main">
                <a:solidFill>
                  <a:srgbClr val="FFFFFF"/>
                </a:solidFill>
              </a14:hiddenFill>
            </a:ext>
          </a:extLst>
        </p:spPr>
      </p:pic>
      <p:sp>
        <p:nvSpPr>
          <p:cNvPr id="294914" name="Rectangle 2"/>
          <p:cNvSpPr>
            <a:spLocks noGrp="1" noChangeArrowheads="1"/>
          </p:cNvSpPr>
          <p:nvPr>
            <p:ph type="title"/>
          </p:nvPr>
        </p:nvSpPr>
        <p:spPr>
          <a:xfrm>
            <a:off x="480849" y="517624"/>
            <a:ext cx="8229600" cy="671513"/>
          </a:xfrm>
        </p:spPr>
        <p:txBody>
          <a:bodyPr>
            <a:normAutofit fontScale="90000"/>
          </a:bodyPr>
          <a:lstStyle/>
          <a:p>
            <a:pPr eaLnBrk="1" fontAlgn="auto" hangingPunct="1">
              <a:spcAft>
                <a:spcPts val="0"/>
              </a:spcAft>
              <a:defRPr/>
            </a:pPr>
            <a:r>
              <a:rPr lang="en-GB" dirty="0"/>
              <a:t>Alternating Current Generators</a:t>
            </a:r>
          </a:p>
        </p:txBody>
      </p:sp>
      <p:sp>
        <p:nvSpPr>
          <p:cNvPr id="294915" name="Rectangle 3"/>
          <p:cNvSpPr>
            <a:spLocks noGrp="1" noChangeArrowheads="1"/>
          </p:cNvSpPr>
          <p:nvPr>
            <p:ph idx="1"/>
          </p:nvPr>
        </p:nvSpPr>
        <p:spPr>
          <a:xfrm>
            <a:off x="412880" y="1649691"/>
            <a:ext cx="7908159" cy="2580376"/>
          </a:xfrm>
        </p:spPr>
        <p:txBody>
          <a:bodyPr/>
          <a:lstStyle/>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Most electricity is produced using the </a:t>
            </a:r>
            <a:r>
              <a:rPr lang="en-GB" altLang="en-US" b="1" dirty="0">
                <a:solidFill>
                  <a:srgbClr val="0070C0"/>
                </a:solidFill>
              </a:rPr>
              <a:t>‘generator effect’.</a:t>
            </a: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b="1" dirty="0">
                <a:solidFill>
                  <a:srgbClr val="0070C0"/>
                </a:solidFill>
              </a:rPr>
              <a:t>This includes: </a:t>
            </a:r>
          </a:p>
          <a:p>
            <a:pPr marL="457200" indent="-457200" eaLnBrk="1" hangingPunct="1">
              <a:lnSpc>
                <a:spcPct val="80000"/>
              </a:lnSpc>
            </a:pPr>
            <a:r>
              <a:rPr lang="en-GB" altLang="en-US" dirty="0" smtClean="0">
                <a:latin typeface="Arial" panose="020B0604020202020204" pitchFamily="34" charset="0"/>
                <a:cs typeface="Arial" panose="020B0604020202020204" pitchFamily="34" charset="0"/>
              </a:rPr>
              <a:t>Coal and gas power,</a:t>
            </a:r>
          </a:p>
          <a:p>
            <a:pPr marL="457200" indent="-457200" eaLnBrk="1" hangingPunct="1">
              <a:lnSpc>
                <a:spcPct val="80000"/>
              </a:lnSpc>
            </a:pPr>
            <a:r>
              <a:rPr lang="en-GB" altLang="en-US" dirty="0" smtClean="0">
                <a:latin typeface="Arial" panose="020B0604020202020204" pitchFamily="34" charset="0"/>
                <a:cs typeface="Arial" panose="020B0604020202020204" pitchFamily="34" charset="0"/>
              </a:rPr>
              <a:t>Nuclear power</a:t>
            </a:r>
          </a:p>
          <a:p>
            <a:pPr marL="457200" indent="-457200" eaLnBrk="1" hangingPunct="1">
              <a:lnSpc>
                <a:spcPct val="80000"/>
              </a:lnSpc>
            </a:pPr>
            <a:r>
              <a:rPr lang="en-GB" altLang="en-US" dirty="0" smtClean="0">
                <a:latin typeface="Arial" panose="020B0604020202020204" pitchFamily="34" charset="0"/>
                <a:cs typeface="Arial" panose="020B0604020202020204" pitchFamily="34" charset="0"/>
              </a:rPr>
              <a:t>Hydroelectric power,</a:t>
            </a:r>
          </a:p>
          <a:p>
            <a:pPr marL="457200" indent="-457200" eaLnBrk="1" hangingPunct="1">
              <a:lnSpc>
                <a:spcPct val="80000"/>
              </a:lnSpc>
            </a:pPr>
            <a:r>
              <a:rPr lang="en-GB" altLang="en-US" dirty="0" smtClean="0">
                <a:latin typeface="Arial" panose="020B0604020202020204" pitchFamily="34" charset="0"/>
                <a:cs typeface="Arial" panose="020B0604020202020204" pitchFamily="34" charset="0"/>
              </a:rPr>
              <a:t>Wind power </a:t>
            </a:r>
            <a:r>
              <a:rPr lang="en-GB" altLang="en-US" dirty="0" err="1" smtClean="0">
                <a:latin typeface="Arial" panose="020B0604020202020204" pitchFamily="34" charset="0"/>
                <a:cs typeface="Arial" panose="020B0604020202020204" pitchFamily="34" charset="0"/>
              </a:rPr>
              <a:t>etc</a:t>
            </a:r>
            <a:r>
              <a:rPr lang="en-GB" altLang="en-US" dirty="0" smtClean="0">
                <a:latin typeface="Arial" panose="020B0604020202020204" pitchFamily="34" charset="0"/>
                <a:cs typeface="Arial" panose="020B0604020202020204" pitchFamily="34" charset="0"/>
              </a:rPr>
              <a:t>….</a:t>
            </a: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The simplest generators and the types used in power stations produce alternating current (</a:t>
            </a:r>
            <a:r>
              <a:rPr lang="en-GB" altLang="en-US" b="1" dirty="0">
                <a:solidFill>
                  <a:srgbClr val="0070C0"/>
                </a:solidFill>
              </a:rPr>
              <a:t>A.C</a:t>
            </a:r>
            <a:r>
              <a:rPr lang="en-GB" altLang="en-US" dirty="0" smtClean="0">
                <a:latin typeface="Arial" panose="020B0604020202020204" pitchFamily="34" charset="0"/>
                <a:cs typeface="Arial" panose="020B0604020202020204" pitchFamily="34" charset="0"/>
              </a:rPr>
              <a:t>.)</a:t>
            </a:r>
          </a:p>
          <a:p>
            <a:pPr marL="0" indent="0" eaLnBrk="1" hangingPunct="1">
              <a:lnSpc>
                <a:spcPct val="80000"/>
              </a:lnSpc>
              <a:buNone/>
            </a:pPr>
            <a:endParaRPr lang="en-GB" altLang="en-US" dirty="0" smtClean="0"/>
          </a:p>
          <a:p>
            <a:pPr marL="0" indent="0" eaLnBrk="1" hangingPunct="1">
              <a:lnSpc>
                <a:spcPct val="80000"/>
              </a:lnSpc>
              <a:buNone/>
            </a:pPr>
            <a:endParaRPr lang="en-GB" altLang="en-US" dirty="0" smtClean="0"/>
          </a:p>
        </p:txBody>
      </p:sp>
      <p:pic>
        <p:nvPicPr>
          <p:cNvPr id="11266" name="Picture 2" descr="http://www.alternative-energy-news.info/images/technical/wind-turbi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216" y="3780148"/>
            <a:ext cx="2947385" cy="280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539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Motor = Generator</a:t>
            </a:r>
            <a:endParaRPr lang="en-GB" altLang="en-US" dirty="0" smtClean="0"/>
          </a:p>
        </p:txBody>
      </p:sp>
      <p:sp>
        <p:nvSpPr>
          <p:cNvPr id="8195" name="Rectangle 3"/>
          <p:cNvSpPr>
            <a:spLocks noGrp="1" noChangeArrowheads="1"/>
          </p:cNvSpPr>
          <p:nvPr>
            <p:ph type="body" idx="1"/>
          </p:nvPr>
        </p:nvSpPr>
        <p:spPr>
          <a:xfrm>
            <a:off x="292608" y="1771650"/>
            <a:ext cx="11448288" cy="4324350"/>
          </a:xfrm>
        </p:spPr>
        <p:txBody>
          <a:bodyPr/>
          <a:lstStyle/>
          <a:p>
            <a:pPr eaLnBrk="1" hangingPunct="1">
              <a:buFontTx/>
              <a:buNone/>
            </a:pPr>
            <a:r>
              <a:rPr lang="en-US" altLang="en-US" dirty="0" smtClean="0"/>
              <a:t>	If electric energy enters a motor it is changed into kinetic energy, but if </a:t>
            </a:r>
            <a:r>
              <a:rPr lang="en-US" altLang="en-US" b="1" dirty="0" smtClean="0">
                <a:solidFill>
                  <a:srgbClr val="FF0000"/>
                </a:solidFill>
              </a:rPr>
              <a:t>kinetic energy </a:t>
            </a:r>
            <a:r>
              <a:rPr lang="en-US" altLang="en-US" dirty="0" smtClean="0"/>
              <a:t>is input (the motor is turned) </a:t>
            </a:r>
            <a:r>
              <a:rPr lang="en-US" altLang="en-US" b="1" dirty="0" smtClean="0">
                <a:solidFill>
                  <a:srgbClr val="0066FF"/>
                </a:solidFill>
              </a:rPr>
              <a:t>electric energy </a:t>
            </a:r>
            <a:r>
              <a:rPr lang="en-US" altLang="en-US" dirty="0" smtClean="0"/>
              <a:t>is produced!</a:t>
            </a:r>
            <a:endParaRPr lang="en-GB" altLang="en-US" dirty="0" smtClean="0"/>
          </a:p>
        </p:txBody>
      </p:sp>
      <p:pic>
        <p:nvPicPr>
          <p:cNvPr id="8196" name="Picture 4" descr="inductio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525" y="2957981"/>
            <a:ext cx="3318413" cy="360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Simple electric mo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981" y="3356074"/>
            <a:ext cx="3974144" cy="309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885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Generator/dynamo</a:t>
            </a:r>
            <a:endParaRPr lang="en-GB" altLang="en-US" smtClean="0"/>
          </a:p>
        </p:txBody>
      </p:sp>
      <p:sp>
        <p:nvSpPr>
          <p:cNvPr id="7171" name="Rectangle 3"/>
          <p:cNvSpPr>
            <a:spLocks noGrp="1" noChangeArrowheads="1"/>
          </p:cNvSpPr>
          <p:nvPr>
            <p:ph type="body" idx="1"/>
          </p:nvPr>
        </p:nvSpPr>
        <p:spPr>
          <a:xfrm>
            <a:off x="377953" y="1600201"/>
            <a:ext cx="5314824" cy="4525963"/>
          </a:xfrm>
        </p:spPr>
        <p:txBody>
          <a:bodyPr/>
          <a:lstStyle/>
          <a:p>
            <a:pPr eaLnBrk="1" hangingPunct="1">
              <a:buFontTx/>
              <a:buNone/>
            </a:pPr>
            <a:r>
              <a:rPr lang="en-US" altLang="en-US" sz="4000" dirty="0" smtClean="0"/>
              <a:t>	A generator works in this way by rotating a coil in a magnetic field (or rotating a magnet in a coil)</a:t>
            </a:r>
            <a:endParaRPr lang="en-GB" altLang="en-US" sz="4000" dirty="0" smtClean="0"/>
          </a:p>
        </p:txBody>
      </p:sp>
      <p:pic>
        <p:nvPicPr>
          <p:cNvPr id="7172" name="Picture 4" descr="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800" y="878889"/>
            <a:ext cx="5272247" cy="488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101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GB" altLang="en-US" dirty="0" smtClean="0"/>
              <a:t>Alternating current</a:t>
            </a:r>
            <a:endParaRPr lang="en-US" altLang="en-US" dirty="0" smtClean="0"/>
          </a:p>
        </p:txBody>
      </p:sp>
      <p:sp>
        <p:nvSpPr>
          <p:cNvPr id="43011" name="Rectangle 3"/>
          <p:cNvSpPr>
            <a:spLocks noGrp="1" noChangeArrowheads="1"/>
          </p:cNvSpPr>
          <p:nvPr>
            <p:ph type="body" idx="1"/>
          </p:nvPr>
        </p:nvSpPr>
        <p:spPr/>
        <p:txBody>
          <a:bodyPr/>
          <a:lstStyle/>
          <a:p>
            <a:pPr eaLnBrk="1" hangingPunct="1">
              <a:buFontTx/>
              <a:buNone/>
            </a:pPr>
            <a:r>
              <a:rPr lang="en-GB" altLang="en-US" dirty="0" smtClean="0"/>
              <a:t>	A coil rotated in a magnetic field will produce an </a:t>
            </a:r>
            <a:r>
              <a:rPr lang="en-GB" altLang="en-US" dirty="0" err="1" smtClean="0"/>
              <a:t>e.m.f</a:t>
            </a:r>
            <a:r>
              <a:rPr lang="en-GB" altLang="en-US" dirty="0" smtClean="0"/>
              <a:t>.</a:t>
            </a:r>
            <a:endParaRPr lang="en-US" altLang="en-US" dirty="0" smtClean="0"/>
          </a:p>
        </p:txBody>
      </p:sp>
      <p:sp>
        <p:nvSpPr>
          <p:cNvPr id="43012" name="AutoShape 4"/>
          <p:cNvSpPr>
            <a:spLocks noChangeArrowheads="1"/>
          </p:cNvSpPr>
          <p:nvPr/>
        </p:nvSpPr>
        <p:spPr bwMode="auto">
          <a:xfrm>
            <a:off x="47625" y="3357564"/>
            <a:ext cx="4535488" cy="1944687"/>
          </a:xfrm>
          <a:prstGeom prst="cube">
            <a:avLst>
              <a:gd name="adj" fmla="val 57880"/>
            </a:avLst>
          </a:prstGeom>
          <a:solidFill>
            <a:srgbClr val="FF5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3" name="AutoShape 5"/>
          <p:cNvSpPr>
            <a:spLocks noChangeArrowheads="1"/>
          </p:cNvSpPr>
          <p:nvPr/>
        </p:nvSpPr>
        <p:spPr bwMode="auto">
          <a:xfrm>
            <a:off x="8112125" y="3357564"/>
            <a:ext cx="5545138" cy="1944687"/>
          </a:xfrm>
          <a:prstGeom prst="cube">
            <a:avLst>
              <a:gd name="adj" fmla="val 5788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4" name="Text Box 6"/>
          <p:cNvSpPr txBox="1">
            <a:spLocks noChangeArrowheads="1"/>
          </p:cNvSpPr>
          <p:nvPr/>
        </p:nvSpPr>
        <p:spPr bwMode="auto">
          <a:xfrm>
            <a:off x="2782889" y="3644900"/>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N</a:t>
            </a:r>
            <a:endParaRPr lang="en-US" altLang="en-US" sz="3600"/>
          </a:p>
        </p:txBody>
      </p:sp>
      <p:sp>
        <p:nvSpPr>
          <p:cNvPr id="43015" name="Text Box 7"/>
          <p:cNvSpPr txBox="1">
            <a:spLocks noChangeArrowheads="1"/>
          </p:cNvSpPr>
          <p:nvPr/>
        </p:nvSpPr>
        <p:spPr bwMode="auto">
          <a:xfrm>
            <a:off x="9336089" y="3716338"/>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S</a:t>
            </a:r>
            <a:endParaRPr lang="en-US" altLang="en-US" sz="3600"/>
          </a:p>
        </p:txBody>
      </p:sp>
      <p:sp>
        <p:nvSpPr>
          <p:cNvPr id="43016" name="Line 8"/>
          <p:cNvSpPr>
            <a:spLocks noChangeShapeType="1"/>
          </p:cNvSpPr>
          <p:nvPr/>
        </p:nvSpPr>
        <p:spPr bwMode="auto">
          <a:xfrm flipV="1">
            <a:off x="4224338" y="5013326"/>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7" name="Line 9"/>
          <p:cNvSpPr>
            <a:spLocks noChangeShapeType="1"/>
          </p:cNvSpPr>
          <p:nvPr/>
        </p:nvSpPr>
        <p:spPr bwMode="auto">
          <a:xfrm flipV="1">
            <a:off x="5016500" y="4357689"/>
            <a:ext cx="0" cy="655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8" name="Line 10"/>
          <p:cNvSpPr>
            <a:spLocks noChangeShapeType="1"/>
          </p:cNvSpPr>
          <p:nvPr/>
        </p:nvSpPr>
        <p:spPr bwMode="auto">
          <a:xfrm flipH="1">
            <a:off x="5016501" y="3357564"/>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9" name="Line 11"/>
          <p:cNvSpPr>
            <a:spLocks noChangeShapeType="1"/>
          </p:cNvSpPr>
          <p:nvPr/>
        </p:nvSpPr>
        <p:spPr bwMode="auto">
          <a:xfrm flipV="1">
            <a:off x="6024563" y="3341689"/>
            <a:ext cx="0" cy="1671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0" name="Line 12"/>
          <p:cNvSpPr>
            <a:spLocks noChangeShapeType="1"/>
          </p:cNvSpPr>
          <p:nvPr/>
        </p:nvSpPr>
        <p:spPr bwMode="auto">
          <a:xfrm flipH="1">
            <a:off x="5016501" y="5013326"/>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1" name="Line 13"/>
          <p:cNvSpPr>
            <a:spLocks noChangeShapeType="1"/>
          </p:cNvSpPr>
          <p:nvPr/>
        </p:nvSpPr>
        <p:spPr bwMode="auto">
          <a:xfrm flipV="1">
            <a:off x="5016500" y="5302250"/>
            <a:ext cx="0" cy="6556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2" name="Line 14"/>
          <p:cNvSpPr>
            <a:spLocks noChangeShapeType="1"/>
          </p:cNvSpPr>
          <p:nvPr/>
        </p:nvSpPr>
        <p:spPr bwMode="auto">
          <a:xfrm flipV="1">
            <a:off x="4186238" y="5334001"/>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3" name="Line 15"/>
          <p:cNvSpPr>
            <a:spLocks noChangeShapeType="1"/>
          </p:cNvSpPr>
          <p:nvPr/>
        </p:nvSpPr>
        <p:spPr bwMode="auto">
          <a:xfrm>
            <a:off x="4727576" y="3644900"/>
            <a:ext cx="374491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4" name="Line 16"/>
          <p:cNvSpPr>
            <a:spLocks noChangeShapeType="1"/>
          </p:cNvSpPr>
          <p:nvPr/>
        </p:nvSpPr>
        <p:spPr bwMode="auto">
          <a:xfrm>
            <a:off x="4367213" y="40767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5" name="Line 17"/>
          <p:cNvSpPr>
            <a:spLocks noChangeShapeType="1"/>
          </p:cNvSpPr>
          <p:nvPr/>
        </p:nvSpPr>
        <p:spPr bwMode="auto">
          <a:xfrm>
            <a:off x="3503613" y="4797425"/>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6" name="Line 18"/>
          <p:cNvSpPr>
            <a:spLocks noChangeShapeType="1"/>
          </p:cNvSpPr>
          <p:nvPr/>
        </p:nvSpPr>
        <p:spPr bwMode="auto">
          <a:xfrm>
            <a:off x="3852863" y="45085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7" name="Freeform 19"/>
          <p:cNvSpPr>
            <a:spLocks/>
          </p:cNvSpPr>
          <p:nvPr/>
        </p:nvSpPr>
        <p:spPr bwMode="auto">
          <a:xfrm>
            <a:off x="5519738" y="3860801"/>
            <a:ext cx="647700" cy="360363"/>
          </a:xfrm>
          <a:custGeom>
            <a:avLst/>
            <a:gdLst>
              <a:gd name="T0" fmla="*/ 0 w 408"/>
              <a:gd name="T1" fmla="*/ 0 h 227"/>
              <a:gd name="T2" fmla="*/ 360362 w 408"/>
              <a:gd name="T3" fmla="*/ 73025 h 227"/>
              <a:gd name="T4" fmla="*/ 647700 w 408"/>
              <a:gd name="T5" fmla="*/ 360363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3028" name="Freeform 20"/>
          <p:cNvSpPr>
            <a:spLocks/>
          </p:cNvSpPr>
          <p:nvPr/>
        </p:nvSpPr>
        <p:spPr bwMode="auto">
          <a:xfrm rot="10800000">
            <a:off x="5087938" y="4941888"/>
            <a:ext cx="647700" cy="360362"/>
          </a:xfrm>
          <a:custGeom>
            <a:avLst/>
            <a:gdLst>
              <a:gd name="T0" fmla="*/ 0 w 408"/>
              <a:gd name="T1" fmla="*/ 0 h 227"/>
              <a:gd name="T2" fmla="*/ 360362 w 408"/>
              <a:gd name="T3" fmla="*/ 73025 h 227"/>
              <a:gd name="T4" fmla="*/ 647700 w 408"/>
              <a:gd name="T5" fmla="*/ 360362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Tree>
    <p:extLst>
      <p:ext uri="{BB962C8B-B14F-4D97-AF65-F5344CB8AC3E}">
        <p14:creationId xmlns:p14="http://schemas.microsoft.com/office/powerpoint/2010/main" val="2137213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GB" altLang="en-US" smtClean="0"/>
              <a:t>Alternating current</a:t>
            </a:r>
            <a:endParaRPr lang="en-US" altLang="en-US" smtClean="0"/>
          </a:p>
        </p:txBody>
      </p:sp>
      <p:sp>
        <p:nvSpPr>
          <p:cNvPr id="43011" name="Rectangle 3"/>
          <p:cNvSpPr>
            <a:spLocks noGrp="1" noChangeArrowheads="1"/>
          </p:cNvSpPr>
          <p:nvPr>
            <p:ph type="body" idx="1"/>
          </p:nvPr>
        </p:nvSpPr>
        <p:spPr/>
        <p:txBody>
          <a:bodyPr/>
          <a:lstStyle/>
          <a:p>
            <a:pPr eaLnBrk="1" hangingPunct="1">
              <a:buFontTx/>
              <a:buNone/>
            </a:pPr>
            <a:r>
              <a:rPr lang="en-GB" altLang="en-US" dirty="0" smtClean="0"/>
              <a:t>	In the vertical position, the plane of the coil is </a:t>
            </a:r>
            <a:r>
              <a:rPr lang="en-GB" altLang="en-US" b="1" dirty="0" smtClean="0">
                <a:solidFill>
                  <a:srgbClr val="FF0000"/>
                </a:solidFill>
              </a:rPr>
              <a:t>perpendicular</a:t>
            </a:r>
            <a:r>
              <a:rPr lang="en-GB" altLang="en-US" dirty="0" smtClean="0"/>
              <a:t> to the field, therefore it will cut </a:t>
            </a:r>
            <a:r>
              <a:rPr lang="en-GB" altLang="en-US" b="1" dirty="0" smtClean="0"/>
              <a:t>maximum flux </a:t>
            </a:r>
            <a:r>
              <a:rPr lang="en-GB" altLang="en-US" dirty="0" smtClean="0"/>
              <a:t>according to .</a:t>
            </a:r>
            <a:endParaRPr lang="en-US" altLang="en-US" dirty="0" smtClean="0"/>
          </a:p>
        </p:txBody>
      </p:sp>
      <p:sp>
        <p:nvSpPr>
          <p:cNvPr id="43012" name="AutoShape 4"/>
          <p:cNvSpPr>
            <a:spLocks noChangeArrowheads="1"/>
          </p:cNvSpPr>
          <p:nvPr/>
        </p:nvSpPr>
        <p:spPr bwMode="auto">
          <a:xfrm>
            <a:off x="47625" y="3357564"/>
            <a:ext cx="4535488" cy="1944687"/>
          </a:xfrm>
          <a:prstGeom prst="cube">
            <a:avLst>
              <a:gd name="adj" fmla="val 57880"/>
            </a:avLst>
          </a:prstGeom>
          <a:solidFill>
            <a:srgbClr val="FF5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3" name="AutoShape 5"/>
          <p:cNvSpPr>
            <a:spLocks noChangeArrowheads="1"/>
          </p:cNvSpPr>
          <p:nvPr/>
        </p:nvSpPr>
        <p:spPr bwMode="auto">
          <a:xfrm>
            <a:off x="8112125" y="3357564"/>
            <a:ext cx="5545138" cy="1944687"/>
          </a:xfrm>
          <a:prstGeom prst="cube">
            <a:avLst>
              <a:gd name="adj" fmla="val 5788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4" name="Text Box 6"/>
          <p:cNvSpPr txBox="1">
            <a:spLocks noChangeArrowheads="1"/>
          </p:cNvSpPr>
          <p:nvPr/>
        </p:nvSpPr>
        <p:spPr bwMode="auto">
          <a:xfrm>
            <a:off x="2782889" y="3644900"/>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N</a:t>
            </a:r>
            <a:endParaRPr lang="en-US" altLang="en-US" sz="3600"/>
          </a:p>
        </p:txBody>
      </p:sp>
      <p:sp>
        <p:nvSpPr>
          <p:cNvPr id="43015" name="Text Box 7"/>
          <p:cNvSpPr txBox="1">
            <a:spLocks noChangeArrowheads="1"/>
          </p:cNvSpPr>
          <p:nvPr/>
        </p:nvSpPr>
        <p:spPr bwMode="auto">
          <a:xfrm>
            <a:off x="9336089" y="3716338"/>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S</a:t>
            </a:r>
            <a:endParaRPr lang="en-US" altLang="en-US" sz="3600"/>
          </a:p>
        </p:txBody>
      </p:sp>
      <p:sp>
        <p:nvSpPr>
          <p:cNvPr id="43016" name="Line 8"/>
          <p:cNvSpPr>
            <a:spLocks noChangeShapeType="1"/>
          </p:cNvSpPr>
          <p:nvPr/>
        </p:nvSpPr>
        <p:spPr bwMode="auto">
          <a:xfrm flipV="1">
            <a:off x="4224338" y="5013326"/>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7" name="Line 9"/>
          <p:cNvSpPr>
            <a:spLocks noChangeShapeType="1"/>
          </p:cNvSpPr>
          <p:nvPr/>
        </p:nvSpPr>
        <p:spPr bwMode="auto">
          <a:xfrm flipV="1">
            <a:off x="5016500" y="4357689"/>
            <a:ext cx="0" cy="655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8" name="Line 10"/>
          <p:cNvSpPr>
            <a:spLocks noChangeShapeType="1"/>
          </p:cNvSpPr>
          <p:nvPr/>
        </p:nvSpPr>
        <p:spPr bwMode="auto">
          <a:xfrm flipH="1">
            <a:off x="5016501" y="3357564"/>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9" name="Line 11"/>
          <p:cNvSpPr>
            <a:spLocks noChangeShapeType="1"/>
          </p:cNvSpPr>
          <p:nvPr/>
        </p:nvSpPr>
        <p:spPr bwMode="auto">
          <a:xfrm flipV="1">
            <a:off x="6024563" y="3341689"/>
            <a:ext cx="0" cy="1671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0" name="Line 12"/>
          <p:cNvSpPr>
            <a:spLocks noChangeShapeType="1"/>
          </p:cNvSpPr>
          <p:nvPr/>
        </p:nvSpPr>
        <p:spPr bwMode="auto">
          <a:xfrm flipH="1">
            <a:off x="5016501" y="5013326"/>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1" name="Line 13"/>
          <p:cNvSpPr>
            <a:spLocks noChangeShapeType="1"/>
          </p:cNvSpPr>
          <p:nvPr/>
        </p:nvSpPr>
        <p:spPr bwMode="auto">
          <a:xfrm flipV="1">
            <a:off x="5016500" y="5302250"/>
            <a:ext cx="0" cy="6556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2" name="Line 14"/>
          <p:cNvSpPr>
            <a:spLocks noChangeShapeType="1"/>
          </p:cNvSpPr>
          <p:nvPr/>
        </p:nvSpPr>
        <p:spPr bwMode="auto">
          <a:xfrm flipV="1">
            <a:off x="4186238" y="5334001"/>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3" name="Line 15"/>
          <p:cNvSpPr>
            <a:spLocks noChangeShapeType="1"/>
          </p:cNvSpPr>
          <p:nvPr/>
        </p:nvSpPr>
        <p:spPr bwMode="auto">
          <a:xfrm>
            <a:off x="4727576" y="3644900"/>
            <a:ext cx="374491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4" name="Line 16"/>
          <p:cNvSpPr>
            <a:spLocks noChangeShapeType="1"/>
          </p:cNvSpPr>
          <p:nvPr/>
        </p:nvSpPr>
        <p:spPr bwMode="auto">
          <a:xfrm>
            <a:off x="4367213" y="40767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5" name="Line 17"/>
          <p:cNvSpPr>
            <a:spLocks noChangeShapeType="1"/>
          </p:cNvSpPr>
          <p:nvPr/>
        </p:nvSpPr>
        <p:spPr bwMode="auto">
          <a:xfrm>
            <a:off x="3503613" y="4797425"/>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6" name="Line 18"/>
          <p:cNvSpPr>
            <a:spLocks noChangeShapeType="1"/>
          </p:cNvSpPr>
          <p:nvPr/>
        </p:nvSpPr>
        <p:spPr bwMode="auto">
          <a:xfrm>
            <a:off x="3852863" y="45085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7" name="Freeform 19"/>
          <p:cNvSpPr>
            <a:spLocks/>
          </p:cNvSpPr>
          <p:nvPr/>
        </p:nvSpPr>
        <p:spPr bwMode="auto">
          <a:xfrm>
            <a:off x="5519738" y="3860801"/>
            <a:ext cx="647700" cy="360363"/>
          </a:xfrm>
          <a:custGeom>
            <a:avLst/>
            <a:gdLst>
              <a:gd name="T0" fmla="*/ 0 w 408"/>
              <a:gd name="T1" fmla="*/ 0 h 227"/>
              <a:gd name="T2" fmla="*/ 360362 w 408"/>
              <a:gd name="T3" fmla="*/ 73025 h 227"/>
              <a:gd name="T4" fmla="*/ 647700 w 408"/>
              <a:gd name="T5" fmla="*/ 360363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3028" name="Freeform 20"/>
          <p:cNvSpPr>
            <a:spLocks/>
          </p:cNvSpPr>
          <p:nvPr/>
        </p:nvSpPr>
        <p:spPr bwMode="auto">
          <a:xfrm rot="10800000">
            <a:off x="5087938" y="4941888"/>
            <a:ext cx="647700" cy="360362"/>
          </a:xfrm>
          <a:custGeom>
            <a:avLst/>
            <a:gdLst>
              <a:gd name="T0" fmla="*/ 0 w 408"/>
              <a:gd name="T1" fmla="*/ 0 h 227"/>
              <a:gd name="T2" fmla="*/ 360362 w 408"/>
              <a:gd name="T3" fmla="*/ 73025 h 227"/>
              <a:gd name="T4" fmla="*/ 647700 w 408"/>
              <a:gd name="T5" fmla="*/ 360362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 name="Rectangle 1"/>
          <p:cNvSpPr/>
          <p:nvPr/>
        </p:nvSpPr>
        <p:spPr>
          <a:xfrm>
            <a:off x="5761151" y="2601010"/>
            <a:ext cx="2882712" cy="646331"/>
          </a:xfrm>
          <a:prstGeom prst="rect">
            <a:avLst/>
          </a:prstGeom>
        </p:spPr>
        <p:txBody>
          <a:bodyPr wrap="none">
            <a:spAutoFit/>
          </a:bodyPr>
          <a:lstStyle/>
          <a:p>
            <a:r>
              <a:rPr lang="ru-RU" altLang="en-US" sz="3600" dirty="0">
                <a:solidFill>
                  <a:srgbClr val="0000FF"/>
                </a:solidFill>
                <a:cs typeface="Arial" panose="020B0604020202020204" pitchFamily="34" charset="0"/>
              </a:rPr>
              <a:t>Ф</a:t>
            </a:r>
            <a:r>
              <a:rPr lang="en-GB" altLang="en-US" sz="3600" dirty="0">
                <a:solidFill>
                  <a:srgbClr val="0000FF"/>
                </a:solidFill>
                <a:cs typeface="Arial" panose="020B0604020202020204" pitchFamily="34" charset="0"/>
              </a:rPr>
              <a:t> = BA </a:t>
            </a:r>
            <a:r>
              <a:rPr lang="en-GB" altLang="en-US" sz="3600" dirty="0">
                <a:solidFill>
                  <a:srgbClr val="FF0000"/>
                </a:solidFill>
                <a:cs typeface="Arial" panose="020B0604020202020204" pitchFamily="34" charset="0"/>
              </a:rPr>
              <a:t>cos</a:t>
            </a:r>
            <a:r>
              <a:rPr lang="el-GR" altLang="en-US" sz="3600" dirty="0">
                <a:solidFill>
                  <a:srgbClr val="FF0000"/>
                </a:solidFill>
                <a:cs typeface="Arial" panose="020B0604020202020204" pitchFamily="34" charset="0"/>
              </a:rPr>
              <a:t>θ</a:t>
            </a:r>
            <a:r>
              <a:rPr lang="en-GB" altLang="en-US" sz="3600" dirty="0">
                <a:cs typeface="Arial" panose="020B0604020202020204" pitchFamily="34" charset="0"/>
              </a:rPr>
              <a:t> </a:t>
            </a:r>
            <a:endParaRPr lang="en-AU" sz="3600" dirty="0"/>
          </a:p>
        </p:txBody>
      </p:sp>
    </p:spTree>
    <p:extLst>
      <p:ext uri="{BB962C8B-B14F-4D97-AF65-F5344CB8AC3E}">
        <p14:creationId xmlns:p14="http://schemas.microsoft.com/office/powerpoint/2010/main" val="1900296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GB" altLang="en-US" smtClean="0"/>
              <a:t>Alternating current</a:t>
            </a:r>
            <a:endParaRPr lang="en-US" altLang="en-US" smtClean="0"/>
          </a:p>
        </p:txBody>
      </p:sp>
      <p:sp>
        <p:nvSpPr>
          <p:cNvPr id="43011" name="Rectangle 3"/>
          <p:cNvSpPr>
            <a:spLocks noGrp="1" noChangeArrowheads="1"/>
          </p:cNvSpPr>
          <p:nvPr>
            <p:ph type="body" idx="1"/>
          </p:nvPr>
        </p:nvSpPr>
        <p:spPr/>
        <p:txBody>
          <a:bodyPr/>
          <a:lstStyle/>
          <a:p>
            <a:pPr eaLnBrk="1" hangingPunct="1">
              <a:buFontTx/>
              <a:buNone/>
            </a:pPr>
            <a:r>
              <a:rPr lang="en-GB" altLang="en-US" dirty="0" smtClean="0"/>
              <a:t>	In the horizontal position, the plane of the coil is </a:t>
            </a:r>
            <a:r>
              <a:rPr lang="en-GB" altLang="en-US" b="1" dirty="0" smtClean="0">
                <a:solidFill>
                  <a:srgbClr val="FF0000"/>
                </a:solidFill>
              </a:rPr>
              <a:t>parallel</a:t>
            </a:r>
            <a:r>
              <a:rPr lang="en-GB" altLang="en-US" dirty="0" smtClean="0"/>
              <a:t> to the field, therefore it will cut </a:t>
            </a:r>
            <a:r>
              <a:rPr lang="en-GB" altLang="en-US" b="1" dirty="0" smtClean="0"/>
              <a:t>ZERO flux </a:t>
            </a:r>
            <a:r>
              <a:rPr lang="en-GB" altLang="en-US" dirty="0" smtClean="0"/>
              <a:t>according to .</a:t>
            </a:r>
            <a:endParaRPr lang="en-US" altLang="en-US" dirty="0" smtClean="0"/>
          </a:p>
        </p:txBody>
      </p:sp>
      <p:sp>
        <p:nvSpPr>
          <p:cNvPr id="43012" name="AutoShape 4"/>
          <p:cNvSpPr>
            <a:spLocks noChangeArrowheads="1"/>
          </p:cNvSpPr>
          <p:nvPr/>
        </p:nvSpPr>
        <p:spPr bwMode="auto">
          <a:xfrm>
            <a:off x="47625" y="3357564"/>
            <a:ext cx="4535488" cy="1944687"/>
          </a:xfrm>
          <a:prstGeom prst="cube">
            <a:avLst>
              <a:gd name="adj" fmla="val 57880"/>
            </a:avLst>
          </a:prstGeom>
          <a:solidFill>
            <a:srgbClr val="FF5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3" name="AutoShape 5"/>
          <p:cNvSpPr>
            <a:spLocks noChangeArrowheads="1"/>
          </p:cNvSpPr>
          <p:nvPr/>
        </p:nvSpPr>
        <p:spPr bwMode="auto">
          <a:xfrm>
            <a:off x="8112125" y="3357564"/>
            <a:ext cx="5545138" cy="1944687"/>
          </a:xfrm>
          <a:prstGeom prst="cube">
            <a:avLst>
              <a:gd name="adj" fmla="val 5788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4" name="Text Box 6"/>
          <p:cNvSpPr txBox="1">
            <a:spLocks noChangeArrowheads="1"/>
          </p:cNvSpPr>
          <p:nvPr/>
        </p:nvSpPr>
        <p:spPr bwMode="auto">
          <a:xfrm>
            <a:off x="2782889" y="3644900"/>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N</a:t>
            </a:r>
            <a:endParaRPr lang="en-US" altLang="en-US" sz="3600"/>
          </a:p>
        </p:txBody>
      </p:sp>
      <p:sp>
        <p:nvSpPr>
          <p:cNvPr id="43015" name="Text Box 7"/>
          <p:cNvSpPr txBox="1">
            <a:spLocks noChangeArrowheads="1"/>
          </p:cNvSpPr>
          <p:nvPr/>
        </p:nvSpPr>
        <p:spPr bwMode="auto">
          <a:xfrm>
            <a:off x="9336089" y="3716338"/>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600"/>
              <a:t>S</a:t>
            </a:r>
            <a:endParaRPr lang="en-US" altLang="en-US" sz="3600"/>
          </a:p>
        </p:txBody>
      </p:sp>
      <p:sp>
        <p:nvSpPr>
          <p:cNvPr id="43016" name="Line 8"/>
          <p:cNvSpPr>
            <a:spLocks noChangeShapeType="1"/>
          </p:cNvSpPr>
          <p:nvPr/>
        </p:nvSpPr>
        <p:spPr bwMode="auto">
          <a:xfrm flipV="1">
            <a:off x="4327433" y="4895707"/>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8" name="Line 10"/>
          <p:cNvSpPr>
            <a:spLocks noChangeShapeType="1"/>
          </p:cNvSpPr>
          <p:nvPr/>
        </p:nvSpPr>
        <p:spPr bwMode="auto">
          <a:xfrm flipH="1">
            <a:off x="5953124" y="3813177"/>
            <a:ext cx="1077912" cy="1092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19" name="Line 11"/>
          <p:cNvSpPr>
            <a:spLocks noChangeShapeType="1"/>
          </p:cNvSpPr>
          <p:nvPr/>
        </p:nvSpPr>
        <p:spPr bwMode="auto">
          <a:xfrm flipH="1" flipV="1">
            <a:off x="5662611" y="3780784"/>
            <a:ext cx="1370013" cy="1492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0" name="Line 12"/>
          <p:cNvSpPr>
            <a:spLocks noChangeShapeType="1"/>
          </p:cNvSpPr>
          <p:nvPr/>
        </p:nvSpPr>
        <p:spPr bwMode="auto">
          <a:xfrm flipH="1">
            <a:off x="4583112" y="3790448"/>
            <a:ext cx="1079499" cy="109559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1" name="Line 13"/>
          <p:cNvSpPr>
            <a:spLocks noChangeShapeType="1"/>
          </p:cNvSpPr>
          <p:nvPr/>
        </p:nvSpPr>
        <p:spPr bwMode="auto">
          <a:xfrm flipV="1">
            <a:off x="5446713" y="4895710"/>
            <a:ext cx="50641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2" name="Line 14"/>
          <p:cNvSpPr>
            <a:spLocks noChangeShapeType="1"/>
          </p:cNvSpPr>
          <p:nvPr/>
        </p:nvSpPr>
        <p:spPr bwMode="auto">
          <a:xfrm flipV="1">
            <a:off x="4650444" y="4895707"/>
            <a:ext cx="792162"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3023" name="Line 15"/>
          <p:cNvSpPr>
            <a:spLocks noChangeShapeType="1"/>
          </p:cNvSpPr>
          <p:nvPr/>
        </p:nvSpPr>
        <p:spPr bwMode="auto">
          <a:xfrm>
            <a:off x="4727576" y="3644900"/>
            <a:ext cx="3744913"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4" name="Line 16"/>
          <p:cNvSpPr>
            <a:spLocks noChangeShapeType="1"/>
          </p:cNvSpPr>
          <p:nvPr/>
        </p:nvSpPr>
        <p:spPr bwMode="auto">
          <a:xfrm>
            <a:off x="4367213" y="40767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5" name="Line 17"/>
          <p:cNvSpPr>
            <a:spLocks noChangeShapeType="1"/>
          </p:cNvSpPr>
          <p:nvPr/>
        </p:nvSpPr>
        <p:spPr bwMode="auto">
          <a:xfrm>
            <a:off x="4080669" y="5087435"/>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6" name="Line 18"/>
          <p:cNvSpPr>
            <a:spLocks noChangeShapeType="1"/>
          </p:cNvSpPr>
          <p:nvPr/>
        </p:nvSpPr>
        <p:spPr bwMode="auto">
          <a:xfrm>
            <a:off x="3852863" y="4508500"/>
            <a:ext cx="37449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3027" name="Freeform 19"/>
          <p:cNvSpPr>
            <a:spLocks/>
          </p:cNvSpPr>
          <p:nvPr/>
        </p:nvSpPr>
        <p:spPr bwMode="auto">
          <a:xfrm rot="17211160">
            <a:off x="5338761" y="3578680"/>
            <a:ext cx="647700" cy="360363"/>
          </a:xfrm>
          <a:custGeom>
            <a:avLst/>
            <a:gdLst>
              <a:gd name="T0" fmla="*/ 0 w 408"/>
              <a:gd name="T1" fmla="*/ 0 h 227"/>
              <a:gd name="T2" fmla="*/ 360362 w 408"/>
              <a:gd name="T3" fmla="*/ 73025 h 227"/>
              <a:gd name="T4" fmla="*/ 647700 w 408"/>
              <a:gd name="T5" fmla="*/ 360363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3028" name="Freeform 20"/>
          <p:cNvSpPr>
            <a:spLocks/>
          </p:cNvSpPr>
          <p:nvPr/>
        </p:nvSpPr>
        <p:spPr bwMode="auto">
          <a:xfrm rot="6044162">
            <a:off x="5900736" y="4589350"/>
            <a:ext cx="647700" cy="360362"/>
          </a:xfrm>
          <a:custGeom>
            <a:avLst/>
            <a:gdLst>
              <a:gd name="T0" fmla="*/ 0 w 408"/>
              <a:gd name="T1" fmla="*/ 0 h 227"/>
              <a:gd name="T2" fmla="*/ 360362 w 408"/>
              <a:gd name="T3" fmla="*/ 73025 h 227"/>
              <a:gd name="T4" fmla="*/ 647700 w 408"/>
              <a:gd name="T5" fmla="*/ 360362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21" name="Line 13"/>
          <p:cNvSpPr>
            <a:spLocks noChangeShapeType="1"/>
          </p:cNvSpPr>
          <p:nvPr/>
        </p:nvSpPr>
        <p:spPr bwMode="auto">
          <a:xfrm flipV="1">
            <a:off x="4583112" y="4895710"/>
            <a:ext cx="50641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3" name="Rectangle 22"/>
          <p:cNvSpPr/>
          <p:nvPr/>
        </p:nvSpPr>
        <p:spPr>
          <a:xfrm>
            <a:off x="5761151" y="2601010"/>
            <a:ext cx="2882712" cy="646331"/>
          </a:xfrm>
          <a:prstGeom prst="rect">
            <a:avLst/>
          </a:prstGeom>
        </p:spPr>
        <p:txBody>
          <a:bodyPr wrap="none">
            <a:spAutoFit/>
          </a:bodyPr>
          <a:lstStyle/>
          <a:p>
            <a:r>
              <a:rPr lang="ru-RU" altLang="en-US" sz="3600" dirty="0">
                <a:solidFill>
                  <a:srgbClr val="0000FF"/>
                </a:solidFill>
                <a:cs typeface="Arial" panose="020B0604020202020204" pitchFamily="34" charset="0"/>
              </a:rPr>
              <a:t>Ф</a:t>
            </a:r>
            <a:r>
              <a:rPr lang="en-GB" altLang="en-US" sz="3600" dirty="0">
                <a:solidFill>
                  <a:srgbClr val="0000FF"/>
                </a:solidFill>
                <a:cs typeface="Arial" panose="020B0604020202020204" pitchFamily="34" charset="0"/>
              </a:rPr>
              <a:t> = BA </a:t>
            </a:r>
            <a:r>
              <a:rPr lang="en-GB" altLang="en-US" sz="3600" dirty="0">
                <a:solidFill>
                  <a:srgbClr val="FF0000"/>
                </a:solidFill>
                <a:cs typeface="Arial" panose="020B0604020202020204" pitchFamily="34" charset="0"/>
              </a:rPr>
              <a:t>cos</a:t>
            </a:r>
            <a:r>
              <a:rPr lang="el-GR" altLang="en-US" sz="3600" dirty="0">
                <a:solidFill>
                  <a:srgbClr val="FF0000"/>
                </a:solidFill>
                <a:cs typeface="Arial" panose="020B0604020202020204" pitchFamily="34" charset="0"/>
              </a:rPr>
              <a:t>θ</a:t>
            </a:r>
            <a:r>
              <a:rPr lang="en-GB" altLang="en-US" sz="3600" dirty="0">
                <a:cs typeface="Arial" panose="020B0604020202020204" pitchFamily="34" charset="0"/>
              </a:rPr>
              <a:t> </a:t>
            </a:r>
            <a:endParaRPr lang="en-AU" sz="3600" dirty="0"/>
          </a:p>
        </p:txBody>
      </p:sp>
    </p:spTree>
    <p:extLst>
      <p:ext uri="{BB962C8B-B14F-4D97-AF65-F5344CB8AC3E}">
        <p14:creationId xmlns:p14="http://schemas.microsoft.com/office/powerpoint/2010/main" val="2684301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85432" y="536575"/>
            <a:ext cx="4696968" cy="1066800"/>
          </a:xfrm>
        </p:spPr>
        <p:txBody>
          <a:bodyPr/>
          <a:lstStyle/>
          <a:p>
            <a:pPr eaLnBrk="1" hangingPunct="1"/>
            <a:r>
              <a:rPr lang="en-GB" altLang="en-US" dirty="0" smtClean="0"/>
              <a:t>Alternating current</a:t>
            </a:r>
            <a:endParaRPr lang="en-US" altLang="en-US" dirty="0" smtClean="0"/>
          </a:p>
        </p:txBody>
      </p:sp>
      <p:sp>
        <p:nvSpPr>
          <p:cNvPr id="43011" name="Rectangle 3"/>
          <p:cNvSpPr>
            <a:spLocks noGrp="1" noChangeArrowheads="1"/>
          </p:cNvSpPr>
          <p:nvPr>
            <p:ph type="body" idx="1"/>
          </p:nvPr>
        </p:nvSpPr>
        <p:spPr>
          <a:xfrm>
            <a:off x="6741503" y="1679384"/>
            <a:ext cx="4984825" cy="4324350"/>
          </a:xfrm>
        </p:spPr>
        <p:txBody>
          <a:bodyPr/>
          <a:lstStyle/>
          <a:p>
            <a:pPr marL="90488" indent="-4763" eaLnBrk="1" hangingPunct="1">
              <a:buFontTx/>
              <a:buNone/>
            </a:pPr>
            <a:r>
              <a:rPr lang="en-GB" altLang="en-US" dirty="0" smtClean="0"/>
              <a:t>As the coil spins, the </a:t>
            </a:r>
            <a:r>
              <a:rPr lang="en-GB" altLang="en-US" b="1" dirty="0">
                <a:solidFill>
                  <a:srgbClr val="FF0000"/>
                </a:solidFill>
              </a:rPr>
              <a:t>effective area</a:t>
            </a:r>
            <a:r>
              <a:rPr lang="en-GB" altLang="en-US" dirty="0" smtClean="0"/>
              <a:t> that is </a:t>
            </a:r>
            <a:r>
              <a:rPr lang="en-GB" altLang="en-US" b="1" dirty="0">
                <a:solidFill>
                  <a:srgbClr val="FF0000"/>
                </a:solidFill>
              </a:rPr>
              <a:t>perpendicular</a:t>
            </a:r>
            <a:r>
              <a:rPr lang="en-GB" altLang="en-US" dirty="0" smtClean="0"/>
              <a:t> to the field lines is reduced according to a </a:t>
            </a:r>
            <a:r>
              <a:rPr lang="en-GB" altLang="en-US" b="1" dirty="0">
                <a:solidFill>
                  <a:srgbClr val="FF0000"/>
                </a:solidFill>
              </a:rPr>
              <a:t>cosine</a:t>
            </a:r>
            <a:r>
              <a:rPr lang="en-GB" altLang="en-US" dirty="0" smtClean="0"/>
              <a:t> function. </a:t>
            </a:r>
          </a:p>
          <a:p>
            <a:pPr marL="90488" indent="-4763" eaLnBrk="1" hangingPunct="1">
              <a:buFontTx/>
              <a:buNone/>
            </a:pPr>
            <a:endParaRPr lang="en-GB" altLang="en-US" dirty="0"/>
          </a:p>
          <a:p>
            <a:pPr marL="90488" indent="-4763" eaLnBrk="1" hangingPunct="1">
              <a:buFontTx/>
              <a:buNone/>
            </a:pPr>
            <a:r>
              <a:rPr lang="en-GB" altLang="en-US" dirty="0" smtClean="0"/>
              <a:t>This also means that the </a:t>
            </a:r>
            <a:r>
              <a:rPr lang="en-GB" altLang="en-US" b="1" dirty="0">
                <a:solidFill>
                  <a:srgbClr val="FF0000"/>
                </a:solidFill>
              </a:rPr>
              <a:t>rate</a:t>
            </a:r>
            <a:r>
              <a:rPr lang="en-GB" altLang="en-US" dirty="0" smtClean="0"/>
              <a:t> at which the area changes is </a:t>
            </a:r>
            <a:r>
              <a:rPr lang="en-GB" altLang="en-US" b="1" dirty="0">
                <a:solidFill>
                  <a:srgbClr val="FF0000"/>
                </a:solidFill>
              </a:rPr>
              <a:t>not constant </a:t>
            </a:r>
            <a:r>
              <a:rPr lang="en-GB" altLang="en-US" dirty="0" smtClean="0"/>
              <a:t>(linear) and therefore </a:t>
            </a:r>
            <a:r>
              <a:rPr lang="en-GB" altLang="en-US" dirty="0" err="1" smtClean="0"/>
              <a:t>e.m.f</a:t>
            </a:r>
            <a:r>
              <a:rPr lang="en-GB" altLang="en-US" dirty="0" smtClean="0"/>
              <a:t>. is not constant. (Faraday’s Law)</a:t>
            </a:r>
            <a:endParaRPr lang="en-US" altLang="en-US" dirty="0" smtClean="0"/>
          </a:p>
        </p:txBody>
      </p:sp>
      <p:pic>
        <p:nvPicPr>
          <p:cNvPr id="13314" name="Picture 2" descr="http://macao.communications.museum/images/exhibits/2_4_1_3_e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21" y="1015468"/>
            <a:ext cx="6513315" cy="565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50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9600" y="536574"/>
            <a:ext cx="2583543" cy="1252537"/>
          </a:xfrm>
        </p:spPr>
        <p:txBody>
          <a:bodyPr/>
          <a:lstStyle/>
          <a:p>
            <a:pPr eaLnBrk="1" hangingPunct="1"/>
            <a:r>
              <a:rPr lang="en-GB" altLang="en-US" dirty="0" smtClean="0"/>
              <a:t>Alternating current</a:t>
            </a:r>
            <a:endParaRPr lang="en-US" altLang="en-US" dirty="0" smtClean="0"/>
          </a:p>
        </p:txBody>
      </p:sp>
      <p:sp>
        <p:nvSpPr>
          <p:cNvPr id="43011" name="Rectangle 3"/>
          <p:cNvSpPr>
            <a:spLocks noGrp="1" noChangeArrowheads="1"/>
          </p:cNvSpPr>
          <p:nvPr>
            <p:ph type="body" idx="1"/>
          </p:nvPr>
        </p:nvSpPr>
        <p:spPr>
          <a:xfrm>
            <a:off x="246742" y="1789112"/>
            <a:ext cx="5065922" cy="4324350"/>
          </a:xfrm>
        </p:spPr>
        <p:txBody>
          <a:bodyPr/>
          <a:lstStyle/>
          <a:p>
            <a:pPr marL="90488" indent="-4763" eaLnBrk="1" hangingPunct="1">
              <a:buNone/>
            </a:pPr>
            <a:r>
              <a:rPr lang="en-GB" altLang="en-US" dirty="0"/>
              <a:t>	In the vertical position the </a:t>
            </a:r>
            <a:r>
              <a:rPr lang="en-GB" altLang="en-US" b="1" dirty="0">
                <a:solidFill>
                  <a:srgbClr val="FF0000"/>
                </a:solidFill>
              </a:rPr>
              <a:t>flux cut </a:t>
            </a:r>
            <a:r>
              <a:rPr lang="en-GB" altLang="en-US" dirty="0"/>
              <a:t>by the coil is </a:t>
            </a:r>
            <a:r>
              <a:rPr lang="en-GB" altLang="en-US" b="1" dirty="0" smtClean="0">
                <a:solidFill>
                  <a:srgbClr val="FF0000"/>
                </a:solidFill>
              </a:rPr>
              <a:t>maximum</a:t>
            </a:r>
            <a:r>
              <a:rPr lang="en-GB" altLang="en-US" dirty="0" smtClean="0"/>
              <a:t>. </a:t>
            </a:r>
            <a:endParaRPr lang="en-GB" altLang="en-US" dirty="0"/>
          </a:p>
          <a:p>
            <a:pPr marL="90488" indent="-4763" eaLnBrk="1" hangingPunct="1">
              <a:buNone/>
            </a:pPr>
            <a:endParaRPr lang="en-GB" altLang="en-US" dirty="0"/>
          </a:p>
          <a:p>
            <a:pPr marL="90488" indent="-4763" eaLnBrk="1" hangingPunct="1">
              <a:buNone/>
            </a:pPr>
            <a:r>
              <a:rPr lang="en-GB" altLang="en-US" dirty="0"/>
              <a:t>Motion however is </a:t>
            </a:r>
            <a:r>
              <a:rPr lang="en-GB" altLang="en-US" b="1" dirty="0">
                <a:solidFill>
                  <a:srgbClr val="FF0000"/>
                </a:solidFill>
              </a:rPr>
              <a:t>parallel</a:t>
            </a:r>
            <a:r>
              <a:rPr lang="en-GB" altLang="en-US" dirty="0"/>
              <a:t> to the field so </a:t>
            </a:r>
            <a:r>
              <a:rPr lang="en-GB" altLang="en-US" dirty="0" smtClean="0"/>
              <a:t>current and </a:t>
            </a:r>
            <a:r>
              <a:rPr lang="en-GB" altLang="en-US" dirty="0" err="1" smtClean="0"/>
              <a:t>e.m.f</a:t>
            </a:r>
            <a:r>
              <a:rPr lang="en-GB" altLang="en-US" dirty="0" smtClean="0"/>
              <a:t> induced </a:t>
            </a:r>
            <a:r>
              <a:rPr lang="en-GB" altLang="en-US" dirty="0"/>
              <a:t>is </a:t>
            </a:r>
            <a:r>
              <a:rPr lang="en-GB" altLang="en-US" b="1" dirty="0" smtClean="0">
                <a:solidFill>
                  <a:srgbClr val="FF0000"/>
                </a:solidFill>
              </a:rPr>
              <a:t>ZERO</a:t>
            </a:r>
            <a:r>
              <a:rPr lang="en-GB" altLang="en-US" dirty="0" smtClean="0"/>
              <a:t>. </a:t>
            </a:r>
            <a:endParaRPr lang="en-US" altLang="en-US" dirty="0"/>
          </a:p>
          <a:p>
            <a:pPr marL="90488" indent="-4763" eaLnBrk="1" hangingPunct="1">
              <a:buNone/>
            </a:pPr>
            <a:endParaRPr lang="en-US" altLang="en-US" dirty="0" smtClean="0"/>
          </a:p>
          <a:p>
            <a:pPr marL="90488" indent="-4763" eaLnBrk="1" hangingPunct="1">
              <a:buNone/>
            </a:pPr>
            <a:r>
              <a:rPr lang="en-US" altLang="en-US" b="1" dirty="0" err="1">
                <a:solidFill>
                  <a:srgbClr val="0070C0"/>
                </a:solidFill>
              </a:rPr>
              <a:t>e.m.f</a:t>
            </a:r>
            <a:r>
              <a:rPr lang="en-US" altLang="en-US" b="1" dirty="0">
                <a:solidFill>
                  <a:srgbClr val="0070C0"/>
                </a:solidFill>
              </a:rPr>
              <a:t> = </a:t>
            </a:r>
            <a:r>
              <a:rPr lang="en-US" altLang="en-US" b="1" dirty="0" err="1">
                <a:solidFill>
                  <a:srgbClr val="0070C0"/>
                </a:solidFill>
              </a:rPr>
              <a:t>lvB</a:t>
            </a:r>
            <a:r>
              <a:rPr lang="en-US" altLang="en-US" b="1" dirty="0">
                <a:solidFill>
                  <a:srgbClr val="0070C0"/>
                </a:solidFill>
              </a:rPr>
              <a:t>   </a:t>
            </a:r>
            <a:r>
              <a:rPr lang="en-US" altLang="en-US" dirty="0" smtClean="0"/>
              <a:t>┴ </a:t>
            </a:r>
            <a:endParaRPr lang="en-US" altLang="en-US" dirty="0"/>
          </a:p>
        </p:txBody>
      </p:sp>
      <p:pic>
        <p:nvPicPr>
          <p:cNvPr id="15364" name="Picture 4" descr="single-loop-dc-generato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995" y="1329127"/>
            <a:ext cx="520065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654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2" descr="http://vignette4.wikia.nocookie.net/transformers/images/9/91/Prime-optimusprime-bh.jpg/revision/latest?cb=201304140533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498" y="961570"/>
            <a:ext cx="5548502" cy="565947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46100" y="2691384"/>
            <a:ext cx="11645900" cy="3048000"/>
          </a:xfrm>
        </p:spPr>
        <p:txBody>
          <a:bodyPr/>
          <a:lstStyle/>
          <a:p>
            <a:pPr>
              <a:lnSpc>
                <a:spcPct val="150000"/>
              </a:lnSpc>
            </a:pPr>
            <a:r>
              <a:rPr lang="en-AU" b="1" dirty="0" smtClean="0">
                <a:solidFill>
                  <a:srgbClr val="0070C0"/>
                </a:solidFill>
              </a:rPr>
              <a:t>Faradays Law Lenz’s Law Review</a:t>
            </a:r>
          </a:p>
          <a:p>
            <a:pPr>
              <a:lnSpc>
                <a:spcPct val="150000"/>
              </a:lnSpc>
            </a:pPr>
            <a:r>
              <a:rPr lang="en-AU" b="1" dirty="0" smtClean="0">
                <a:solidFill>
                  <a:srgbClr val="0070C0"/>
                </a:solidFill>
              </a:rPr>
              <a:t>Generators</a:t>
            </a:r>
          </a:p>
          <a:p>
            <a:pPr>
              <a:lnSpc>
                <a:spcPct val="150000"/>
              </a:lnSpc>
            </a:pPr>
            <a:r>
              <a:rPr lang="en-AU" b="1" dirty="0" smtClean="0">
                <a:solidFill>
                  <a:srgbClr val="0070C0"/>
                </a:solidFill>
              </a:rPr>
              <a:t>Transformers</a:t>
            </a:r>
          </a:p>
          <a:p>
            <a:pPr>
              <a:lnSpc>
                <a:spcPct val="150000"/>
              </a:lnSpc>
            </a:pPr>
            <a:endParaRPr lang="en-AU" b="1" dirty="0">
              <a:solidFill>
                <a:srgbClr val="0070C0"/>
              </a:solidFill>
            </a:endParaRPr>
          </a:p>
        </p:txBody>
      </p:sp>
      <p:pic>
        <p:nvPicPr>
          <p:cNvPr id="2" name="Picture 1"/>
          <p:cNvPicPr>
            <a:picLocks noChangeAspect="1"/>
          </p:cNvPicPr>
          <p:nvPr/>
        </p:nvPicPr>
        <p:blipFill rotWithShape="1">
          <a:blip r:embed="rId3"/>
          <a:srcRect l="5734" t="751" r="12159" b="11161"/>
          <a:stretch/>
        </p:blipFill>
        <p:spPr>
          <a:xfrm>
            <a:off x="290302" y="469900"/>
            <a:ext cx="3983183" cy="1905000"/>
          </a:xfrm>
          <a:prstGeom prst="rect">
            <a:avLst/>
          </a:prstGeom>
        </p:spPr>
      </p:pic>
    </p:spTree>
    <p:extLst>
      <p:ext uri="{BB962C8B-B14F-4D97-AF65-F5344CB8AC3E}">
        <p14:creationId xmlns:p14="http://schemas.microsoft.com/office/powerpoint/2010/main" val="1087398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9600" y="536574"/>
            <a:ext cx="2583543" cy="1252537"/>
          </a:xfrm>
        </p:spPr>
        <p:txBody>
          <a:bodyPr/>
          <a:lstStyle/>
          <a:p>
            <a:pPr eaLnBrk="1" hangingPunct="1"/>
            <a:r>
              <a:rPr lang="en-GB" altLang="en-US" dirty="0" smtClean="0"/>
              <a:t>Alternating current</a:t>
            </a:r>
            <a:endParaRPr lang="en-US" altLang="en-US" dirty="0" smtClean="0"/>
          </a:p>
        </p:txBody>
      </p:sp>
      <p:sp>
        <p:nvSpPr>
          <p:cNvPr id="43011" name="Rectangle 3"/>
          <p:cNvSpPr>
            <a:spLocks noGrp="1" noChangeArrowheads="1"/>
          </p:cNvSpPr>
          <p:nvPr>
            <p:ph type="body" idx="1"/>
          </p:nvPr>
        </p:nvSpPr>
        <p:spPr>
          <a:xfrm>
            <a:off x="246742" y="1789112"/>
            <a:ext cx="4355238" cy="4324350"/>
          </a:xfrm>
        </p:spPr>
        <p:txBody>
          <a:bodyPr/>
          <a:lstStyle/>
          <a:p>
            <a:pPr marL="90488" indent="-4763" eaLnBrk="1" hangingPunct="1">
              <a:buNone/>
            </a:pPr>
            <a:r>
              <a:rPr lang="en-GB" altLang="en-US" dirty="0"/>
              <a:t>	In the </a:t>
            </a:r>
            <a:r>
              <a:rPr lang="en-GB" altLang="en-US" dirty="0" smtClean="0"/>
              <a:t>horizontal </a:t>
            </a:r>
            <a:r>
              <a:rPr lang="en-GB" altLang="en-US" dirty="0"/>
              <a:t>position the flux cut by the coil is </a:t>
            </a:r>
            <a:r>
              <a:rPr lang="en-GB" altLang="en-US" b="1" dirty="0">
                <a:solidFill>
                  <a:srgbClr val="FF0000"/>
                </a:solidFill>
              </a:rPr>
              <a:t>ZERO</a:t>
            </a:r>
            <a:r>
              <a:rPr lang="en-GB" altLang="en-US" dirty="0" smtClean="0"/>
              <a:t>. </a:t>
            </a:r>
            <a:endParaRPr lang="en-GB" altLang="en-US" dirty="0"/>
          </a:p>
          <a:p>
            <a:pPr marL="90488" indent="-4763" eaLnBrk="1" hangingPunct="1">
              <a:buNone/>
            </a:pPr>
            <a:endParaRPr lang="en-GB" altLang="en-US" dirty="0"/>
          </a:p>
          <a:p>
            <a:pPr marL="90488" indent="-4763" eaLnBrk="1" hangingPunct="1">
              <a:buNone/>
            </a:pPr>
            <a:r>
              <a:rPr lang="en-GB" altLang="en-US" dirty="0"/>
              <a:t>Motion however is </a:t>
            </a:r>
            <a:r>
              <a:rPr lang="en-GB" altLang="en-US" dirty="0" smtClean="0"/>
              <a:t>perpendicular </a:t>
            </a:r>
            <a:r>
              <a:rPr lang="en-GB" altLang="en-US" dirty="0"/>
              <a:t>to the field so </a:t>
            </a:r>
            <a:r>
              <a:rPr lang="en-GB" altLang="en-US" dirty="0" err="1"/>
              <a:t>e.m.f</a:t>
            </a:r>
            <a:r>
              <a:rPr lang="en-GB" altLang="en-US" dirty="0"/>
              <a:t> induced is </a:t>
            </a:r>
            <a:r>
              <a:rPr lang="en-GB" altLang="en-US" b="1" dirty="0">
                <a:solidFill>
                  <a:srgbClr val="FF0000"/>
                </a:solidFill>
              </a:rPr>
              <a:t>maximum</a:t>
            </a:r>
            <a:r>
              <a:rPr lang="en-GB" altLang="en-US" dirty="0" smtClean="0"/>
              <a:t>. </a:t>
            </a:r>
          </a:p>
          <a:p>
            <a:pPr marL="90488" indent="-4763" eaLnBrk="1" hangingPunct="1">
              <a:buNone/>
            </a:pPr>
            <a:endParaRPr lang="en-GB" altLang="en-US" dirty="0"/>
          </a:p>
          <a:p>
            <a:pPr marL="90488" indent="-4763" eaLnBrk="1" hangingPunct="1">
              <a:buNone/>
            </a:pPr>
            <a:r>
              <a:rPr lang="en-US" altLang="en-US" b="1" dirty="0" err="1">
                <a:solidFill>
                  <a:srgbClr val="0070C0"/>
                </a:solidFill>
              </a:rPr>
              <a:t>e.m.f</a:t>
            </a:r>
            <a:r>
              <a:rPr lang="en-US" altLang="en-US" b="1" dirty="0">
                <a:solidFill>
                  <a:srgbClr val="0070C0"/>
                </a:solidFill>
              </a:rPr>
              <a:t> = </a:t>
            </a:r>
            <a:r>
              <a:rPr lang="en-US" altLang="en-US" b="1" dirty="0" err="1">
                <a:solidFill>
                  <a:srgbClr val="0070C0"/>
                </a:solidFill>
              </a:rPr>
              <a:t>lvB</a:t>
            </a:r>
            <a:r>
              <a:rPr lang="en-US" altLang="en-US" b="1" dirty="0">
                <a:solidFill>
                  <a:srgbClr val="0070C0"/>
                </a:solidFill>
              </a:rPr>
              <a:t>   </a:t>
            </a:r>
            <a:r>
              <a:rPr lang="en-US" altLang="en-US" dirty="0"/>
              <a:t>┴ </a:t>
            </a:r>
          </a:p>
          <a:p>
            <a:pPr marL="90488" indent="-4763" eaLnBrk="1" hangingPunct="1">
              <a:buNone/>
            </a:pPr>
            <a:endParaRPr lang="en-US" altLang="en-US" dirty="0"/>
          </a:p>
        </p:txBody>
      </p:sp>
      <p:pic>
        <p:nvPicPr>
          <p:cNvPr id="15362" name="Picture 2" descr="Single Loop generat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477" y="1419069"/>
            <a:ext cx="5200650" cy="445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353625" y="2299953"/>
            <a:ext cx="1728448" cy="2031325"/>
          </a:xfrm>
          <a:prstGeom prst="rect">
            <a:avLst/>
          </a:prstGeom>
        </p:spPr>
        <p:txBody>
          <a:bodyPr wrap="square">
            <a:spAutoFit/>
          </a:bodyPr>
          <a:lstStyle/>
          <a:p>
            <a:r>
              <a:rPr lang="en-GB" altLang="en-US" b="1" dirty="0" smtClean="0">
                <a:solidFill>
                  <a:srgbClr val="008000"/>
                </a:solidFill>
              </a:rPr>
              <a:t>USE YOUR HAND RULES TO CHECK THAT CURRENT DIRECTION IS CORRECT</a:t>
            </a:r>
            <a:endParaRPr lang="en-AU" dirty="0">
              <a:solidFill>
                <a:srgbClr val="008000"/>
              </a:solidFill>
            </a:endParaRPr>
          </a:p>
        </p:txBody>
      </p:sp>
    </p:spTree>
    <p:extLst>
      <p:ext uri="{BB962C8B-B14F-4D97-AF65-F5344CB8AC3E}">
        <p14:creationId xmlns:p14="http://schemas.microsoft.com/office/powerpoint/2010/main" val="8268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9600" y="536574"/>
            <a:ext cx="2583543" cy="1252537"/>
          </a:xfrm>
        </p:spPr>
        <p:txBody>
          <a:bodyPr/>
          <a:lstStyle/>
          <a:p>
            <a:pPr eaLnBrk="1" hangingPunct="1"/>
            <a:r>
              <a:rPr lang="en-GB" altLang="en-US" dirty="0" smtClean="0"/>
              <a:t>Alternating current</a:t>
            </a:r>
            <a:endParaRPr lang="en-US" altLang="en-US" dirty="0" smtClean="0"/>
          </a:p>
        </p:txBody>
      </p:sp>
      <p:sp>
        <p:nvSpPr>
          <p:cNvPr id="43011" name="Rectangle 3"/>
          <p:cNvSpPr>
            <a:spLocks noGrp="1" noChangeArrowheads="1"/>
          </p:cNvSpPr>
          <p:nvPr>
            <p:ph type="body" idx="1"/>
          </p:nvPr>
        </p:nvSpPr>
        <p:spPr>
          <a:xfrm>
            <a:off x="171791" y="2208836"/>
            <a:ext cx="4265298" cy="4324350"/>
          </a:xfrm>
        </p:spPr>
        <p:txBody>
          <a:bodyPr/>
          <a:lstStyle/>
          <a:p>
            <a:pPr marL="90488" indent="-4763" eaLnBrk="1" hangingPunct="1">
              <a:buNone/>
            </a:pPr>
            <a:r>
              <a:rPr lang="en-GB" altLang="en-US" dirty="0" smtClean="0"/>
              <a:t>At points </a:t>
            </a:r>
            <a:r>
              <a:rPr lang="en-GB" altLang="en-US" b="1" dirty="0">
                <a:solidFill>
                  <a:srgbClr val="FF0000"/>
                </a:solidFill>
              </a:rPr>
              <a:t>in-between</a:t>
            </a:r>
            <a:r>
              <a:rPr lang="en-GB" altLang="en-US" dirty="0" smtClean="0"/>
              <a:t> horizontal and vertical, the </a:t>
            </a:r>
            <a:r>
              <a:rPr lang="en-GB" altLang="en-US" b="1" dirty="0">
                <a:solidFill>
                  <a:srgbClr val="FF0000"/>
                </a:solidFill>
              </a:rPr>
              <a:t>component</a:t>
            </a:r>
            <a:r>
              <a:rPr lang="en-GB" altLang="en-US" dirty="0" smtClean="0"/>
              <a:t> of velocity </a:t>
            </a:r>
            <a:r>
              <a:rPr lang="en-GB" altLang="en-US" b="1" dirty="0">
                <a:solidFill>
                  <a:srgbClr val="FF0000"/>
                </a:solidFill>
              </a:rPr>
              <a:t>perpendicular</a:t>
            </a:r>
            <a:r>
              <a:rPr lang="en-GB" altLang="en-US" dirty="0" smtClean="0"/>
              <a:t> to the field </a:t>
            </a:r>
            <a:r>
              <a:rPr lang="en-GB" altLang="en-US" b="1" dirty="0">
                <a:solidFill>
                  <a:srgbClr val="FF0000"/>
                </a:solidFill>
              </a:rPr>
              <a:t>decreases</a:t>
            </a:r>
            <a:r>
              <a:rPr lang="en-GB" altLang="en-US" dirty="0" smtClean="0"/>
              <a:t>. </a:t>
            </a:r>
          </a:p>
          <a:p>
            <a:pPr marL="90488" indent="-4763" eaLnBrk="1" hangingPunct="1">
              <a:buNone/>
            </a:pPr>
            <a:endParaRPr lang="en-GB" altLang="en-US" dirty="0"/>
          </a:p>
          <a:p>
            <a:pPr marL="90488" indent="-4763" eaLnBrk="1" hangingPunct="1">
              <a:buNone/>
            </a:pPr>
            <a:r>
              <a:rPr lang="en-GB" altLang="en-US" dirty="0" smtClean="0"/>
              <a:t>This means induced </a:t>
            </a:r>
            <a:r>
              <a:rPr lang="en-GB" altLang="en-US" b="1" dirty="0" err="1">
                <a:solidFill>
                  <a:srgbClr val="FF0000"/>
                </a:solidFill>
              </a:rPr>
              <a:t>e.m.f</a:t>
            </a:r>
            <a:r>
              <a:rPr lang="en-GB" altLang="en-US" b="1" dirty="0">
                <a:solidFill>
                  <a:srgbClr val="FF0000"/>
                </a:solidFill>
              </a:rPr>
              <a:t>. decreases </a:t>
            </a:r>
            <a:r>
              <a:rPr lang="en-GB" altLang="en-US" dirty="0" smtClean="0"/>
              <a:t>too. </a:t>
            </a:r>
          </a:p>
          <a:p>
            <a:pPr marL="90488" indent="-4763" eaLnBrk="1" hangingPunct="1">
              <a:buNone/>
            </a:pPr>
            <a:endParaRPr lang="en-GB" altLang="en-US" dirty="0"/>
          </a:p>
          <a:p>
            <a:pPr marL="90488" indent="-4763" eaLnBrk="1" hangingPunct="1">
              <a:buNone/>
            </a:pPr>
            <a:r>
              <a:rPr lang="en-GB" altLang="en-US" b="1" dirty="0" err="1" smtClean="0">
                <a:solidFill>
                  <a:srgbClr val="7030A0"/>
                </a:solidFill>
              </a:rPr>
              <a:t>e.m.f</a:t>
            </a:r>
            <a:r>
              <a:rPr lang="en-GB" altLang="en-US" b="1" dirty="0" smtClean="0">
                <a:solidFill>
                  <a:srgbClr val="7030A0"/>
                </a:solidFill>
              </a:rPr>
              <a:t> = </a:t>
            </a:r>
            <a:r>
              <a:rPr lang="en-GB" altLang="en-US" b="1" dirty="0" err="1" smtClean="0">
                <a:solidFill>
                  <a:srgbClr val="7030A0"/>
                </a:solidFill>
              </a:rPr>
              <a:t>lvb</a:t>
            </a:r>
            <a:endParaRPr lang="en-GB" altLang="en-US" b="1" dirty="0">
              <a:solidFill>
                <a:srgbClr val="7030A0"/>
              </a:solidFill>
            </a:endParaRPr>
          </a:p>
          <a:p>
            <a:pPr marL="90488" indent="-4763" eaLnBrk="1" hangingPunct="1">
              <a:buNone/>
            </a:pPr>
            <a:endParaRPr lang="en-GB" altLang="en-US" dirty="0"/>
          </a:p>
        </p:txBody>
      </p:sp>
      <p:pic>
        <p:nvPicPr>
          <p:cNvPr id="14338" name="Picture 2" descr="http://macao.communications.museum/images/exhibits/2_4_1_5_e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351" y="536574"/>
            <a:ext cx="8307478" cy="583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79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GB" altLang="en-US" smtClean="0"/>
              <a:t>Alternating current</a:t>
            </a:r>
            <a:endParaRPr lang="en-US" altLang="en-US" smtClean="0"/>
          </a:p>
        </p:txBody>
      </p:sp>
      <p:sp>
        <p:nvSpPr>
          <p:cNvPr id="44035" name="Rectangle 3"/>
          <p:cNvSpPr>
            <a:spLocks noGrp="1" noChangeArrowheads="1"/>
          </p:cNvSpPr>
          <p:nvPr>
            <p:ph type="body" idx="1"/>
          </p:nvPr>
        </p:nvSpPr>
        <p:spPr/>
        <p:txBody>
          <a:bodyPr/>
          <a:lstStyle/>
          <a:p>
            <a:pPr eaLnBrk="1" hangingPunct="1">
              <a:buFontTx/>
              <a:buNone/>
            </a:pPr>
            <a:r>
              <a:rPr lang="en-GB" altLang="en-US" dirty="0" smtClean="0"/>
              <a:t>	The </a:t>
            </a:r>
            <a:r>
              <a:rPr lang="en-GB" altLang="en-US" dirty="0" err="1" smtClean="0"/>
              <a:t>e.m.f</a:t>
            </a:r>
            <a:r>
              <a:rPr lang="en-GB" altLang="en-US" dirty="0" smtClean="0"/>
              <a:t>. produced is sinusoidal (for constant rotation)</a:t>
            </a:r>
            <a:endParaRPr lang="en-US" altLang="en-US" dirty="0" smtClean="0"/>
          </a:p>
        </p:txBody>
      </p:sp>
      <p:sp>
        <p:nvSpPr>
          <p:cNvPr id="44036" name="Line 4"/>
          <p:cNvSpPr>
            <a:spLocks noChangeShapeType="1"/>
          </p:cNvSpPr>
          <p:nvPr/>
        </p:nvSpPr>
        <p:spPr bwMode="auto">
          <a:xfrm flipV="1">
            <a:off x="2495550" y="2708275"/>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4037" name="Line 5"/>
          <p:cNvSpPr>
            <a:spLocks noChangeShapeType="1"/>
          </p:cNvSpPr>
          <p:nvPr/>
        </p:nvSpPr>
        <p:spPr bwMode="auto">
          <a:xfrm>
            <a:off x="2495550" y="4508500"/>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4038" name="Text Box 6"/>
          <p:cNvSpPr txBox="1">
            <a:spLocks noChangeArrowheads="1"/>
          </p:cNvSpPr>
          <p:nvPr/>
        </p:nvSpPr>
        <p:spPr bwMode="auto">
          <a:xfrm>
            <a:off x="1703388" y="2997201"/>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44039" name="Freeform 7"/>
          <p:cNvSpPr>
            <a:spLocks/>
          </p:cNvSpPr>
          <p:nvPr/>
        </p:nvSpPr>
        <p:spPr bwMode="auto">
          <a:xfrm>
            <a:off x="2495550" y="3429000"/>
            <a:ext cx="7200900" cy="2160588"/>
          </a:xfrm>
          <a:custGeom>
            <a:avLst/>
            <a:gdLst>
              <a:gd name="T0" fmla="*/ 0 w 4536"/>
              <a:gd name="T1" fmla="*/ 1079500 h 1361"/>
              <a:gd name="T2" fmla="*/ 720725 w 4536"/>
              <a:gd name="T3" fmla="*/ 0 h 1361"/>
              <a:gd name="T4" fmla="*/ 1439862 w 4536"/>
              <a:gd name="T5" fmla="*/ 1079500 h 1361"/>
              <a:gd name="T6" fmla="*/ 2160587 w 4536"/>
              <a:gd name="T7" fmla="*/ 2160588 h 1361"/>
              <a:gd name="T8" fmla="*/ 2879725 w 4536"/>
              <a:gd name="T9" fmla="*/ 1079500 h 1361"/>
              <a:gd name="T10" fmla="*/ 3600450 w 4536"/>
              <a:gd name="T11" fmla="*/ 0 h 1361"/>
              <a:gd name="T12" fmla="*/ 4321175 w 4536"/>
              <a:gd name="T13" fmla="*/ 1079500 h 1361"/>
              <a:gd name="T14" fmla="*/ 5040312 w 4536"/>
              <a:gd name="T15" fmla="*/ 2160588 h 1361"/>
              <a:gd name="T16" fmla="*/ 5761037 w 4536"/>
              <a:gd name="T17" fmla="*/ 1079500 h 1361"/>
              <a:gd name="T18" fmla="*/ 6480174 w 4536"/>
              <a:gd name="T19" fmla="*/ 0 h 1361"/>
              <a:gd name="T20" fmla="*/ 7200900 w 4536"/>
              <a:gd name="T21" fmla="*/ 1079500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Tree>
    <p:extLst>
      <p:ext uri="{BB962C8B-B14F-4D97-AF65-F5344CB8AC3E}">
        <p14:creationId xmlns:p14="http://schemas.microsoft.com/office/powerpoint/2010/main" val="2254544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itycollegiate.com/generator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1" y="483781"/>
            <a:ext cx="10909032" cy="626518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873770" y="3031759"/>
            <a:ext cx="3582649" cy="3644764"/>
            <a:chOff x="1873770" y="3031759"/>
            <a:chExt cx="3582649" cy="3644764"/>
          </a:xfrm>
        </p:grpSpPr>
        <p:sp>
          <p:nvSpPr>
            <p:cNvPr id="4" name="TextBox 3"/>
            <p:cNvSpPr txBox="1"/>
            <p:nvPr/>
          </p:nvSpPr>
          <p:spPr>
            <a:xfrm>
              <a:off x="2428406" y="5291528"/>
              <a:ext cx="2383436" cy="1384995"/>
            </a:xfrm>
            <a:prstGeom prst="rect">
              <a:avLst/>
            </a:prstGeom>
            <a:noFill/>
          </p:spPr>
          <p:txBody>
            <a:bodyPr wrap="square" rtlCol="0">
              <a:spAutoFit/>
            </a:bodyPr>
            <a:lstStyle/>
            <a:p>
              <a:r>
                <a:rPr lang="en-AU" sz="2800" b="1" dirty="0" smtClean="0">
                  <a:solidFill>
                    <a:srgbClr val="0066FF"/>
                  </a:solidFill>
                </a:rPr>
                <a:t>MAX area and FLUX</a:t>
              </a:r>
            </a:p>
            <a:p>
              <a:r>
                <a:rPr lang="en-AU" sz="2800" b="1" dirty="0" smtClean="0">
                  <a:solidFill>
                    <a:srgbClr val="FF0000"/>
                  </a:solidFill>
                </a:rPr>
                <a:t>ZERO </a:t>
              </a:r>
              <a:r>
                <a:rPr lang="en-AU" sz="2800" b="1" dirty="0" err="1" smtClean="0">
                  <a:solidFill>
                    <a:srgbClr val="FF0000"/>
                  </a:solidFill>
                </a:rPr>
                <a:t>e.m.f</a:t>
              </a:r>
              <a:r>
                <a:rPr lang="en-AU" sz="2800" b="1" dirty="0" smtClean="0">
                  <a:solidFill>
                    <a:srgbClr val="FF0000"/>
                  </a:solidFill>
                </a:rPr>
                <a:t>.</a:t>
              </a:r>
              <a:endParaRPr lang="en-AU" sz="2800" b="1" dirty="0">
                <a:solidFill>
                  <a:srgbClr val="FF0000"/>
                </a:solidFill>
              </a:endParaRPr>
            </a:p>
          </p:txBody>
        </p:sp>
        <p:cxnSp>
          <p:nvCxnSpPr>
            <p:cNvPr id="6" name="Straight Arrow Connector 5"/>
            <p:cNvCxnSpPr/>
            <p:nvPr/>
          </p:nvCxnSpPr>
          <p:spPr>
            <a:xfrm flipH="1" flipV="1">
              <a:off x="1873770" y="3057993"/>
              <a:ext cx="974361" cy="2233535"/>
            </a:xfrm>
            <a:prstGeom prst="straightConnector1">
              <a:avLst/>
            </a:prstGeom>
            <a:ln w="76200">
              <a:solidFill>
                <a:srgbClr val="002060"/>
              </a:solidFill>
              <a:tailEnd type="triangle"/>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122295" y="3031759"/>
              <a:ext cx="1334124" cy="2286001"/>
            </a:xfrm>
            <a:prstGeom prst="straightConnector1">
              <a:avLst/>
            </a:prstGeom>
            <a:ln w="76200">
              <a:solidFill>
                <a:srgbClr val="002060"/>
              </a:solidFill>
              <a:tailEnd type="triangle"/>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22296" y="2848131"/>
            <a:ext cx="5651291" cy="2443397"/>
            <a:chOff x="4122296" y="2848131"/>
            <a:chExt cx="5651291" cy="2443397"/>
          </a:xfrm>
        </p:grpSpPr>
        <p:sp>
          <p:nvSpPr>
            <p:cNvPr id="12" name="TextBox 11"/>
            <p:cNvSpPr txBox="1"/>
            <p:nvPr/>
          </p:nvSpPr>
          <p:spPr>
            <a:xfrm>
              <a:off x="6835514" y="3906533"/>
              <a:ext cx="2383436" cy="1384995"/>
            </a:xfrm>
            <a:prstGeom prst="rect">
              <a:avLst/>
            </a:prstGeom>
            <a:noFill/>
          </p:spPr>
          <p:txBody>
            <a:bodyPr wrap="square" rtlCol="0">
              <a:spAutoFit/>
            </a:bodyPr>
            <a:lstStyle/>
            <a:p>
              <a:r>
                <a:rPr lang="en-AU" sz="2800" b="1" dirty="0" smtClean="0">
                  <a:solidFill>
                    <a:srgbClr val="0066FF"/>
                  </a:solidFill>
                </a:rPr>
                <a:t>ZERO area and FLUX</a:t>
              </a:r>
            </a:p>
            <a:p>
              <a:r>
                <a:rPr lang="en-AU" sz="2800" b="1" dirty="0" smtClean="0">
                  <a:solidFill>
                    <a:srgbClr val="FF0000"/>
                  </a:solidFill>
                </a:rPr>
                <a:t>MAX </a:t>
              </a:r>
              <a:r>
                <a:rPr lang="en-AU" sz="2800" b="1" dirty="0" err="1" smtClean="0">
                  <a:solidFill>
                    <a:srgbClr val="FF0000"/>
                  </a:solidFill>
                </a:rPr>
                <a:t>e.m.f</a:t>
              </a:r>
              <a:r>
                <a:rPr lang="en-AU" sz="2800" b="1" dirty="0" smtClean="0">
                  <a:solidFill>
                    <a:srgbClr val="FF0000"/>
                  </a:solidFill>
                </a:rPr>
                <a:t>.</a:t>
              </a:r>
              <a:endParaRPr lang="en-AU" sz="2800" b="1" dirty="0">
                <a:solidFill>
                  <a:srgbClr val="FF0000"/>
                </a:solidFill>
              </a:endParaRPr>
            </a:p>
          </p:txBody>
        </p:sp>
        <p:cxnSp>
          <p:nvCxnSpPr>
            <p:cNvPr id="17" name="Straight Arrow Connector 16"/>
            <p:cNvCxnSpPr/>
            <p:nvPr/>
          </p:nvCxnSpPr>
          <p:spPr>
            <a:xfrm flipH="1" flipV="1">
              <a:off x="4122296" y="2848131"/>
              <a:ext cx="2696979" cy="1326628"/>
            </a:xfrm>
            <a:prstGeom prst="straightConnector1">
              <a:avLst/>
            </a:prstGeom>
            <a:ln w="76200">
              <a:solidFill>
                <a:srgbClr val="FF0000"/>
              </a:solidFill>
              <a:tailEnd type="triangle"/>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874177" y="3057993"/>
              <a:ext cx="899410" cy="1116766"/>
            </a:xfrm>
            <a:prstGeom prst="straightConnector1">
              <a:avLst/>
            </a:prstGeom>
            <a:ln w="76200">
              <a:solidFill>
                <a:srgbClr val="FF0000"/>
              </a:solidFill>
              <a:tailEnd type="triangle"/>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36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altLang="en-US" dirty="0" smtClean="0"/>
              <a:t>Slip ring commutator</a:t>
            </a:r>
            <a:endParaRPr lang="en-US" altLang="en-US" dirty="0" smtClean="0"/>
          </a:p>
        </p:txBody>
      </p:sp>
      <p:sp>
        <p:nvSpPr>
          <p:cNvPr id="45059" name="Rectangle 3"/>
          <p:cNvSpPr>
            <a:spLocks noGrp="1" noChangeArrowheads="1"/>
          </p:cNvSpPr>
          <p:nvPr>
            <p:ph type="body" idx="1"/>
          </p:nvPr>
        </p:nvSpPr>
        <p:spPr/>
        <p:txBody>
          <a:bodyPr/>
          <a:lstStyle/>
          <a:p>
            <a:pPr eaLnBrk="1" hangingPunct="1">
              <a:buFontTx/>
              <a:buNone/>
            </a:pPr>
            <a:r>
              <a:rPr lang="en-GB" altLang="en-US" dirty="0" smtClean="0"/>
              <a:t>	To use this </a:t>
            </a:r>
            <a:r>
              <a:rPr lang="en-GB" altLang="en-US" dirty="0" err="1" smtClean="0"/>
              <a:t>e.m.f</a:t>
            </a:r>
            <a:r>
              <a:rPr lang="en-GB" altLang="en-US" dirty="0" smtClean="0"/>
              <a:t>. to produce a current the coil must be connected to an external circuit using either a slip ring commutator (shown below) or a split ring commutator (like a motors). </a:t>
            </a:r>
            <a:endParaRPr lang="en-US" altLang="en-US" dirty="0" smtClean="0"/>
          </a:p>
        </p:txBody>
      </p:sp>
      <p:sp>
        <p:nvSpPr>
          <p:cNvPr id="45060" name="Line 4"/>
          <p:cNvSpPr>
            <a:spLocks noChangeShapeType="1"/>
          </p:cNvSpPr>
          <p:nvPr/>
        </p:nvSpPr>
        <p:spPr bwMode="auto">
          <a:xfrm flipV="1">
            <a:off x="4583114" y="5013325"/>
            <a:ext cx="433387" cy="431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1" name="Line 5"/>
          <p:cNvSpPr>
            <a:spLocks noChangeShapeType="1"/>
          </p:cNvSpPr>
          <p:nvPr/>
        </p:nvSpPr>
        <p:spPr bwMode="auto">
          <a:xfrm flipV="1">
            <a:off x="5016500" y="4357689"/>
            <a:ext cx="0" cy="655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2" name="Line 6"/>
          <p:cNvSpPr>
            <a:spLocks noChangeShapeType="1"/>
          </p:cNvSpPr>
          <p:nvPr/>
        </p:nvSpPr>
        <p:spPr bwMode="auto">
          <a:xfrm flipH="1">
            <a:off x="5016501" y="3357564"/>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3" name="Line 7"/>
          <p:cNvSpPr>
            <a:spLocks noChangeShapeType="1"/>
          </p:cNvSpPr>
          <p:nvPr/>
        </p:nvSpPr>
        <p:spPr bwMode="auto">
          <a:xfrm flipV="1">
            <a:off x="6024563" y="3341689"/>
            <a:ext cx="0" cy="167163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4" name="Line 8"/>
          <p:cNvSpPr>
            <a:spLocks noChangeShapeType="1"/>
          </p:cNvSpPr>
          <p:nvPr/>
        </p:nvSpPr>
        <p:spPr bwMode="auto">
          <a:xfrm flipH="1">
            <a:off x="5016501" y="5013326"/>
            <a:ext cx="1008063" cy="10001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5" name="Line 9"/>
          <p:cNvSpPr>
            <a:spLocks noChangeShapeType="1"/>
          </p:cNvSpPr>
          <p:nvPr/>
        </p:nvSpPr>
        <p:spPr bwMode="auto">
          <a:xfrm flipV="1">
            <a:off x="5016500" y="5302250"/>
            <a:ext cx="0" cy="711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6" name="Line 10"/>
          <p:cNvSpPr>
            <a:spLocks noChangeShapeType="1"/>
          </p:cNvSpPr>
          <p:nvPr/>
        </p:nvSpPr>
        <p:spPr bwMode="auto">
          <a:xfrm flipV="1">
            <a:off x="4186238" y="5302251"/>
            <a:ext cx="830262" cy="8604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67" name="Freeform 11"/>
          <p:cNvSpPr>
            <a:spLocks/>
          </p:cNvSpPr>
          <p:nvPr/>
        </p:nvSpPr>
        <p:spPr bwMode="auto">
          <a:xfrm>
            <a:off x="5519738" y="3860801"/>
            <a:ext cx="647700" cy="360363"/>
          </a:xfrm>
          <a:custGeom>
            <a:avLst/>
            <a:gdLst>
              <a:gd name="T0" fmla="*/ 0 w 408"/>
              <a:gd name="T1" fmla="*/ 0 h 227"/>
              <a:gd name="T2" fmla="*/ 360362 w 408"/>
              <a:gd name="T3" fmla="*/ 73025 h 227"/>
              <a:gd name="T4" fmla="*/ 647700 w 408"/>
              <a:gd name="T5" fmla="*/ 360363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5068" name="Freeform 12"/>
          <p:cNvSpPr>
            <a:spLocks/>
          </p:cNvSpPr>
          <p:nvPr/>
        </p:nvSpPr>
        <p:spPr bwMode="auto">
          <a:xfrm rot="10800000">
            <a:off x="5087938" y="4941888"/>
            <a:ext cx="647700" cy="360362"/>
          </a:xfrm>
          <a:custGeom>
            <a:avLst/>
            <a:gdLst>
              <a:gd name="T0" fmla="*/ 0 w 408"/>
              <a:gd name="T1" fmla="*/ 0 h 227"/>
              <a:gd name="T2" fmla="*/ 360362 w 408"/>
              <a:gd name="T3" fmla="*/ 73025 h 227"/>
              <a:gd name="T4" fmla="*/ 647700 w 408"/>
              <a:gd name="T5" fmla="*/ 360362 h 227"/>
              <a:gd name="T6" fmla="*/ 0 60000 65536"/>
              <a:gd name="T7" fmla="*/ 0 60000 65536"/>
              <a:gd name="T8" fmla="*/ 0 60000 65536"/>
              <a:gd name="T9" fmla="*/ 0 w 408"/>
              <a:gd name="T10" fmla="*/ 0 h 227"/>
              <a:gd name="T11" fmla="*/ 408 w 408"/>
              <a:gd name="T12" fmla="*/ 227 h 227"/>
            </a:gdLst>
            <a:ahLst/>
            <a:cxnLst>
              <a:cxn ang="T6">
                <a:pos x="T0" y="T1"/>
              </a:cxn>
              <a:cxn ang="T7">
                <a:pos x="T2" y="T3"/>
              </a:cxn>
              <a:cxn ang="T8">
                <a:pos x="T4" y="T5"/>
              </a:cxn>
            </a:cxnLst>
            <a:rect l="T9" t="T10" r="T11" b="T12"/>
            <a:pathLst>
              <a:path w="408" h="227">
                <a:moveTo>
                  <a:pt x="0" y="0"/>
                </a:moveTo>
                <a:cubicBezTo>
                  <a:pt x="79" y="4"/>
                  <a:pt x="159" y="8"/>
                  <a:pt x="227" y="46"/>
                </a:cubicBezTo>
                <a:cubicBezTo>
                  <a:pt x="295" y="84"/>
                  <a:pt x="351" y="155"/>
                  <a:pt x="408" y="227"/>
                </a:cubicBezTo>
              </a:path>
            </a:pathLst>
          </a:custGeom>
          <a:noFill/>
          <a:ln w="28575"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5069" name="Oval 13"/>
          <p:cNvSpPr>
            <a:spLocks noChangeArrowheads="1"/>
          </p:cNvSpPr>
          <p:nvPr/>
        </p:nvSpPr>
        <p:spPr bwMode="auto">
          <a:xfrm>
            <a:off x="4397375" y="5445126"/>
            <a:ext cx="369888" cy="358775"/>
          </a:xfrm>
          <a:prstGeom prst="ellipse">
            <a:avLst/>
          </a:prstGeom>
          <a:noFill/>
          <a:ln w="5715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CC0099"/>
              </a:solidFill>
            </a:endParaRPr>
          </a:p>
        </p:txBody>
      </p:sp>
      <p:sp>
        <p:nvSpPr>
          <p:cNvPr id="45070" name="Oval 14"/>
          <p:cNvSpPr>
            <a:spLocks noChangeArrowheads="1"/>
          </p:cNvSpPr>
          <p:nvPr/>
        </p:nvSpPr>
        <p:spPr bwMode="auto">
          <a:xfrm>
            <a:off x="4000500" y="5803901"/>
            <a:ext cx="369888" cy="358775"/>
          </a:xfrm>
          <a:prstGeom prst="ellipse">
            <a:avLst/>
          </a:prstGeom>
          <a:noFill/>
          <a:ln w="5715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CC0099"/>
              </a:solidFill>
            </a:endParaRPr>
          </a:p>
        </p:txBody>
      </p:sp>
      <p:sp>
        <p:nvSpPr>
          <p:cNvPr id="45071" name="Line 15"/>
          <p:cNvSpPr>
            <a:spLocks noChangeShapeType="1"/>
          </p:cNvSpPr>
          <p:nvPr/>
        </p:nvSpPr>
        <p:spPr bwMode="auto">
          <a:xfrm flipV="1">
            <a:off x="3317875" y="3200400"/>
            <a:ext cx="3670300" cy="3657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AU"/>
          </a:p>
        </p:txBody>
      </p:sp>
      <p:sp>
        <p:nvSpPr>
          <p:cNvPr id="45072" name="Rectangle 16"/>
          <p:cNvSpPr>
            <a:spLocks noChangeArrowheads="1"/>
          </p:cNvSpPr>
          <p:nvPr/>
        </p:nvSpPr>
        <p:spPr bwMode="auto">
          <a:xfrm>
            <a:off x="3687764" y="5545138"/>
            <a:ext cx="682625" cy="20161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073" name="Rectangle 17"/>
          <p:cNvSpPr>
            <a:spLocks noChangeArrowheads="1"/>
          </p:cNvSpPr>
          <p:nvPr/>
        </p:nvSpPr>
        <p:spPr bwMode="auto">
          <a:xfrm>
            <a:off x="4397376" y="5924551"/>
            <a:ext cx="682625" cy="201613"/>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074" name="Line 18"/>
          <p:cNvSpPr>
            <a:spLocks noChangeShapeType="1"/>
          </p:cNvSpPr>
          <p:nvPr/>
        </p:nvSpPr>
        <p:spPr bwMode="auto">
          <a:xfrm flipH="1">
            <a:off x="2368551" y="5637213"/>
            <a:ext cx="13065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75" name="Line 19"/>
          <p:cNvSpPr>
            <a:spLocks noChangeShapeType="1"/>
          </p:cNvSpPr>
          <p:nvPr/>
        </p:nvSpPr>
        <p:spPr bwMode="auto">
          <a:xfrm flipH="1" flipV="1">
            <a:off x="2366964" y="6413500"/>
            <a:ext cx="5214937" cy="12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76" name="Line 20"/>
          <p:cNvSpPr>
            <a:spLocks noChangeShapeType="1"/>
          </p:cNvSpPr>
          <p:nvPr/>
        </p:nvSpPr>
        <p:spPr bwMode="auto">
          <a:xfrm flipH="1">
            <a:off x="5073651" y="6026151"/>
            <a:ext cx="2436813"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77" name="Oval 21"/>
          <p:cNvSpPr>
            <a:spLocks noChangeArrowheads="1"/>
          </p:cNvSpPr>
          <p:nvPr/>
        </p:nvSpPr>
        <p:spPr bwMode="auto">
          <a:xfrm>
            <a:off x="7318375" y="5921375"/>
            <a:ext cx="730250" cy="5715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078" name="Line 22"/>
          <p:cNvSpPr>
            <a:spLocks noChangeShapeType="1"/>
          </p:cNvSpPr>
          <p:nvPr/>
        </p:nvSpPr>
        <p:spPr bwMode="auto">
          <a:xfrm flipH="1">
            <a:off x="7502526" y="5954714"/>
            <a:ext cx="365125"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79" name="Line 23"/>
          <p:cNvSpPr>
            <a:spLocks noChangeShapeType="1"/>
          </p:cNvSpPr>
          <p:nvPr/>
        </p:nvSpPr>
        <p:spPr bwMode="auto">
          <a:xfrm rot="5400000" flipH="1">
            <a:off x="7479507" y="5966619"/>
            <a:ext cx="365125" cy="5032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80" name="Line 24"/>
          <p:cNvSpPr>
            <a:spLocks noChangeShapeType="1"/>
          </p:cNvSpPr>
          <p:nvPr/>
        </p:nvSpPr>
        <p:spPr bwMode="auto">
          <a:xfrm flipH="1" flipV="1">
            <a:off x="2368550" y="5637214"/>
            <a:ext cx="0" cy="763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5081" name="Text Box 25"/>
          <p:cNvSpPr txBox="1">
            <a:spLocks noChangeArrowheads="1"/>
          </p:cNvSpPr>
          <p:nvPr/>
        </p:nvSpPr>
        <p:spPr bwMode="auto">
          <a:xfrm>
            <a:off x="2366964" y="4357688"/>
            <a:ext cx="2003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CC0099"/>
                </a:solidFill>
              </a:rPr>
              <a:t>Slip-rings</a:t>
            </a:r>
            <a:endParaRPr lang="en-US" altLang="en-US">
              <a:solidFill>
                <a:srgbClr val="CC0099"/>
              </a:solidFill>
            </a:endParaRPr>
          </a:p>
        </p:txBody>
      </p:sp>
      <p:sp>
        <p:nvSpPr>
          <p:cNvPr id="45082" name="Line 26"/>
          <p:cNvSpPr>
            <a:spLocks noChangeShapeType="1"/>
          </p:cNvSpPr>
          <p:nvPr/>
        </p:nvSpPr>
        <p:spPr bwMode="auto">
          <a:xfrm>
            <a:off x="3317876" y="4724401"/>
            <a:ext cx="1052513" cy="720725"/>
          </a:xfrm>
          <a:prstGeom prst="line">
            <a:avLst/>
          </a:prstGeom>
          <a:noFill/>
          <a:ln w="9525">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5083" name="Text Box 27"/>
          <p:cNvSpPr txBox="1">
            <a:spLocks noChangeArrowheads="1"/>
          </p:cNvSpPr>
          <p:nvPr/>
        </p:nvSpPr>
        <p:spPr bwMode="auto">
          <a:xfrm>
            <a:off x="8048626" y="5746751"/>
            <a:ext cx="2162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lamp</a:t>
            </a:r>
            <a:endParaRPr lang="en-US" altLang="en-US"/>
          </a:p>
        </p:txBody>
      </p:sp>
    </p:spTree>
    <p:extLst>
      <p:ext uri="{BB962C8B-B14F-4D97-AF65-F5344CB8AC3E}">
        <p14:creationId xmlns:p14="http://schemas.microsoft.com/office/powerpoint/2010/main" val="1925453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008000"/>
                </a:solidFill>
              </a:rPr>
              <a:t>Slip Ring Commutator     </a:t>
            </a:r>
            <a:r>
              <a:rPr lang="en-AU" dirty="0" smtClean="0">
                <a:solidFill>
                  <a:srgbClr val="FF0000"/>
                </a:solidFill>
              </a:rPr>
              <a:t>vs.</a:t>
            </a:r>
            <a:r>
              <a:rPr lang="en-AU" dirty="0" smtClean="0"/>
              <a:t>   </a:t>
            </a:r>
            <a:r>
              <a:rPr lang="en-AU" dirty="0" smtClean="0">
                <a:solidFill>
                  <a:schemeClr val="tx1"/>
                </a:solidFill>
              </a:rPr>
              <a:t>Split Ring Commutator</a:t>
            </a:r>
            <a:endParaRPr lang="en-AU" dirty="0">
              <a:solidFill>
                <a:schemeClr val="tx1"/>
              </a:solidFill>
            </a:endParaRPr>
          </a:p>
        </p:txBody>
      </p:sp>
      <p:grpSp>
        <p:nvGrpSpPr>
          <p:cNvPr id="3" name="Group 2"/>
          <p:cNvGrpSpPr/>
          <p:nvPr/>
        </p:nvGrpSpPr>
        <p:grpSpPr>
          <a:xfrm>
            <a:off x="183007" y="2285999"/>
            <a:ext cx="11719433" cy="3295651"/>
            <a:chOff x="183007" y="2285999"/>
            <a:chExt cx="11719433" cy="3295651"/>
          </a:xfrm>
        </p:grpSpPr>
        <p:pic>
          <p:nvPicPr>
            <p:cNvPr id="15362" name="Picture 2" descr="http://www.gcsescience.com/split-ring-commutat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9090" y="2285999"/>
              <a:ext cx="3943350"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gcsescience.com/slip-rings-gener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7" y="2285999"/>
              <a:ext cx="384810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school-for-champions.com/science/images/electrical_generation_ac_dc_comparis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509" y="2852928"/>
              <a:ext cx="3503581" cy="240334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8629576" y="5700522"/>
            <a:ext cx="3031599" cy="923330"/>
          </a:xfrm>
          <a:prstGeom prst="rect">
            <a:avLst/>
          </a:prstGeom>
        </p:spPr>
        <p:txBody>
          <a:bodyPr wrap="none">
            <a:spAutoFit/>
          </a:bodyPr>
          <a:lstStyle/>
          <a:p>
            <a:r>
              <a:rPr lang="en-GB" altLang="en-US" dirty="0" smtClean="0"/>
              <a:t>A split ring </a:t>
            </a:r>
            <a:r>
              <a:rPr lang="en-GB" altLang="en-US" dirty="0"/>
              <a:t>commutator </a:t>
            </a:r>
            <a:r>
              <a:rPr lang="en-GB" altLang="en-US" dirty="0" smtClean="0"/>
              <a:t>will</a:t>
            </a:r>
          </a:p>
          <a:p>
            <a:r>
              <a:rPr lang="en-GB" dirty="0" smtClean="0"/>
              <a:t>Result in DC current output </a:t>
            </a:r>
          </a:p>
          <a:p>
            <a:r>
              <a:rPr lang="en-GB" dirty="0" smtClean="0"/>
              <a:t>(discussed later).</a:t>
            </a:r>
            <a:endParaRPr lang="en-AU" dirty="0"/>
          </a:p>
        </p:txBody>
      </p:sp>
      <p:sp>
        <p:nvSpPr>
          <p:cNvPr id="8" name="Rectangle 7"/>
          <p:cNvSpPr/>
          <p:nvPr/>
        </p:nvSpPr>
        <p:spPr>
          <a:xfrm>
            <a:off x="881560" y="5631180"/>
            <a:ext cx="3317190" cy="707886"/>
          </a:xfrm>
          <a:prstGeom prst="rect">
            <a:avLst/>
          </a:prstGeom>
        </p:spPr>
        <p:txBody>
          <a:bodyPr wrap="none">
            <a:spAutoFit/>
          </a:bodyPr>
          <a:lstStyle/>
          <a:p>
            <a:r>
              <a:rPr lang="en-GB" altLang="en-US" sz="2000" dirty="0" smtClean="0"/>
              <a:t>A slip ring </a:t>
            </a:r>
            <a:r>
              <a:rPr lang="en-GB" altLang="en-US" sz="2000" dirty="0"/>
              <a:t>commutator </a:t>
            </a:r>
            <a:r>
              <a:rPr lang="en-GB" altLang="en-US" sz="2000" dirty="0" smtClean="0"/>
              <a:t>will</a:t>
            </a:r>
          </a:p>
          <a:p>
            <a:r>
              <a:rPr lang="en-GB" sz="2000" dirty="0" smtClean="0"/>
              <a:t>Result in AC current output.</a:t>
            </a:r>
          </a:p>
        </p:txBody>
      </p:sp>
    </p:spTree>
    <p:extLst>
      <p:ext uri="{BB962C8B-B14F-4D97-AF65-F5344CB8AC3E}">
        <p14:creationId xmlns:p14="http://schemas.microsoft.com/office/powerpoint/2010/main" val="34279400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dirty="0" smtClean="0"/>
              <a:t>What happens if the frequency or rate of rotation is doubled?</a:t>
            </a:r>
            <a:endParaRPr lang="en-US" altLang="en-US" dirty="0"/>
          </a:p>
        </p:txBody>
      </p:sp>
      <p:sp>
        <p:nvSpPr>
          <p:cNvPr id="46084" name="Line 4"/>
          <p:cNvSpPr>
            <a:spLocks noChangeShapeType="1"/>
          </p:cNvSpPr>
          <p:nvPr/>
        </p:nvSpPr>
        <p:spPr bwMode="auto">
          <a:xfrm flipV="1">
            <a:off x="858774" y="2452243"/>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6085" name="Line 5"/>
          <p:cNvSpPr>
            <a:spLocks noChangeShapeType="1"/>
          </p:cNvSpPr>
          <p:nvPr/>
        </p:nvSpPr>
        <p:spPr bwMode="auto">
          <a:xfrm>
            <a:off x="858774" y="4252468"/>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6086" name="Text Box 6"/>
          <p:cNvSpPr txBox="1">
            <a:spLocks noChangeArrowheads="1"/>
          </p:cNvSpPr>
          <p:nvPr/>
        </p:nvSpPr>
        <p:spPr bwMode="auto">
          <a:xfrm>
            <a:off x="66612" y="2741169"/>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46087" name="Freeform 7"/>
          <p:cNvSpPr>
            <a:spLocks/>
          </p:cNvSpPr>
          <p:nvPr/>
        </p:nvSpPr>
        <p:spPr bwMode="auto">
          <a:xfrm>
            <a:off x="858774" y="3172968"/>
            <a:ext cx="7489824" cy="2160588"/>
          </a:xfrm>
          <a:custGeom>
            <a:avLst/>
            <a:gdLst>
              <a:gd name="T0" fmla="*/ 0 w 4536"/>
              <a:gd name="T1" fmla="*/ 1079500 h 1361"/>
              <a:gd name="T2" fmla="*/ 720725 w 4536"/>
              <a:gd name="T3" fmla="*/ 0 h 1361"/>
              <a:gd name="T4" fmla="*/ 1439862 w 4536"/>
              <a:gd name="T5" fmla="*/ 1079500 h 1361"/>
              <a:gd name="T6" fmla="*/ 2160587 w 4536"/>
              <a:gd name="T7" fmla="*/ 2160588 h 1361"/>
              <a:gd name="T8" fmla="*/ 2879725 w 4536"/>
              <a:gd name="T9" fmla="*/ 1079500 h 1361"/>
              <a:gd name="T10" fmla="*/ 3600450 w 4536"/>
              <a:gd name="T11" fmla="*/ 0 h 1361"/>
              <a:gd name="T12" fmla="*/ 4321175 w 4536"/>
              <a:gd name="T13" fmla="*/ 1079500 h 1361"/>
              <a:gd name="T14" fmla="*/ 5040312 w 4536"/>
              <a:gd name="T15" fmla="*/ 2160588 h 1361"/>
              <a:gd name="T16" fmla="*/ 5761037 w 4536"/>
              <a:gd name="T17" fmla="*/ 1079500 h 1361"/>
              <a:gd name="T18" fmla="*/ 6480174 w 4536"/>
              <a:gd name="T19" fmla="*/ 0 h 1361"/>
              <a:gd name="T20" fmla="*/ 7200900 w 4536"/>
              <a:gd name="T21" fmla="*/ 1079500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6088" name="Freeform 8"/>
          <p:cNvSpPr>
            <a:spLocks/>
          </p:cNvSpPr>
          <p:nvPr/>
        </p:nvSpPr>
        <p:spPr bwMode="auto">
          <a:xfrm>
            <a:off x="858773" y="2263108"/>
            <a:ext cx="3744913" cy="3977133"/>
          </a:xfrm>
          <a:custGeom>
            <a:avLst/>
            <a:gdLst>
              <a:gd name="T0" fmla="*/ 0 w 4536"/>
              <a:gd name="T1" fmla="*/ 1726724 h 1361"/>
              <a:gd name="T2" fmla="*/ 374821 w 4536"/>
              <a:gd name="T3" fmla="*/ 0 h 1361"/>
              <a:gd name="T4" fmla="*/ 748817 w 4536"/>
              <a:gd name="T5" fmla="*/ 1726724 h 1361"/>
              <a:gd name="T6" fmla="*/ 1123639 w 4536"/>
              <a:gd name="T7" fmla="*/ 3455987 h 1361"/>
              <a:gd name="T8" fmla="*/ 1497635 w 4536"/>
              <a:gd name="T9" fmla="*/ 1726724 h 1361"/>
              <a:gd name="T10" fmla="*/ 1872457 w 4536"/>
              <a:gd name="T11" fmla="*/ 0 h 1361"/>
              <a:gd name="T12" fmla="*/ 2247278 w 4536"/>
              <a:gd name="T13" fmla="*/ 1726724 h 1361"/>
              <a:gd name="T14" fmla="*/ 2621274 w 4536"/>
              <a:gd name="T15" fmla="*/ 3455987 h 1361"/>
              <a:gd name="T16" fmla="*/ 2996095 w 4536"/>
              <a:gd name="T17" fmla="*/ 1726724 h 1361"/>
              <a:gd name="T18" fmla="*/ 3370091 w 4536"/>
              <a:gd name="T19" fmla="*/ 0 h 1361"/>
              <a:gd name="T20" fmla="*/ 3744913 w 4536"/>
              <a:gd name="T21" fmla="*/ 1726724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pic>
        <p:nvPicPr>
          <p:cNvPr id="10" name="Picture 5" descr="millh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036054" y="4142232"/>
            <a:ext cx="1956219" cy="2576866"/>
          </a:xfrm>
          <a:prstGeom prst="rect">
            <a:avLst/>
          </a:prstGeom>
          <a:noFill/>
        </p:spPr>
      </p:pic>
      <p:sp>
        <p:nvSpPr>
          <p:cNvPr id="2" name="Rounded Rectangular Callout 1"/>
          <p:cNvSpPr/>
          <p:nvPr/>
        </p:nvSpPr>
        <p:spPr>
          <a:xfrm>
            <a:off x="9180576" y="2452243"/>
            <a:ext cx="2651760" cy="1206865"/>
          </a:xfrm>
          <a:prstGeom prst="wedgeRoundRectCallout">
            <a:avLst>
              <a:gd name="adj1" fmla="val -14386"/>
              <a:gd name="adj2" fmla="val 13485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AU" dirty="0" smtClean="0"/>
              <a:t>What did that Faraday guy say again?</a:t>
            </a:r>
            <a:endParaRPr lang="en-AU" dirty="0"/>
          </a:p>
        </p:txBody>
      </p:sp>
      <p:sp>
        <p:nvSpPr>
          <p:cNvPr id="12" name="Freeform 8"/>
          <p:cNvSpPr>
            <a:spLocks/>
          </p:cNvSpPr>
          <p:nvPr/>
        </p:nvSpPr>
        <p:spPr bwMode="auto">
          <a:xfrm rot="10800000">
            <a:off x="4603685" y="2263107"/>
            <a:ext cx="3744913" cy="3977133"/>
          </a:xfrm>
          <a:custGeom>
            <a:avLst/>
            <a:gdLst>
              <a:gd name="T0" fmla="*/ 0 w 4536"/>
              <a:gd name="T1" fmla="*/ 1726724 h 1361"/>
              <a:gd name="T2" fmla="*/ 374821 w 4536"/>
              <a:gd name="T3" fmla="*/ 0 h 1361"/>
              <a:gd name="T4" fmla="*/ 748817 w 4536"/>
              <a:gd name="T5" fmla="*/ 1726724 h 1361"/>
              <a:gd name="T6" fmla="*/ 1123639 w 4536"/>
              <a:gd name="T7" fmla="*/ 3455987 h 1361"/>
              <a:gd name="T8" fmla="*/ 1497635 w 4536"/>
              <a:gd name="T9" fmla="*/ 1726724 h 1361"/>
              <a:gd name="T10" fmla="*/ 1872457 w 4536"/>
              <a:gd name="T11" fmla="*/ 0 h 1361"/>
              <a:gd name="T12" fmla="*/ 2247278 w 4536"/>
              <a:gd name="T13" fmla="*/ 1726724 h 1361"/>
              <a:gd name="T14" fmla="*/ 2621274 w 4536"/>
              <a:gd name="T15" fmla="*/ 3455987 h 1361"/>
              <a:gd name="T16" fmla="*/ 2996095 w 4536"/>
              <a:gd name="T17" fmla="*/ 1726724 h 1361"/>
              <a:gd name="T18" fmla="*/ 3370091 w 4536"/>
              <a:gd name="T19" fmla="*/ 0 h 1361"/>
              <a:gd name="T20" fmla="*/ 3744913 w 4536"/>
              <a:gd name="T21" fmla="*/ 1726724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Tree>
    <p:extLst>
      <p:ext uri="{BB962C8B-B14F-4D97-AF65-F5344CB8AC3E}">
        <p14:creationId xmlns:p14="http://schemas.microsoft.com/office/powerpoint/2010/main" val="203575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animBg="1"/>
      <p:bldP spid="2"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1395984" y="514858"/>
            <a:ext cx="8229600" cy="692150"/>
          </a:xfrm>
        </p:spPr>
        <p:txBody>
          <a:bodyPr>
            <a:normAutofit fontScale="90000"/>
          </a:bodyPr>
          <a:lstStyle/>
          <a:p>
            <a:pPr eaLnBrk="1" fontAlgn="auto" hangingPunct="1">
              <a:spcAft>
                <a:spcPts val="0"/>
              </a:spcAft>
              <a:defRPr/>
            </a:pPr>
            <a:r>
              <a:rPr lang="en-GB" dirty="0"/>
              <a:t>Moving Coil </a:t>
            </a:r>
            <a:r>
              <a:rPr lang="en-GB" dirty="0" err="1"/>
              <a:t>A.C</a:t>
            </a:r>
            <a:r>
              <a:rPr lang="en-GB" dirty="0"/>
              <a:t>. Generator</a:t>
            </a:r>
          </a:p>
        </p:txBody>
      </p:sp>
      <p:pic>
        <p:nvPicPr>
          <p:cNvPr id="39939" name="Picture 3" descr="p25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04" y="2365625"/>
            <a:ext cx="8681038" cy="405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18054" y="1496172"/>
            <a:ext cx="8412354" cy="646331"/>
          </a:xfrm>
          <a:prstGeom prst="rect">
            <a:avLst/>
          </a:prstGeom>
        </p:spPr>
        <p:txBody>
          <a:bodyPr wrap="square">
            <a:spAutoFit/>
          </a:bodyPr>
          <a:lstStyle/>
          <a:p>
            <a:r>
              <a:rPr lang="en-GB" dirty="0" smtClean="0"/>
              <a:t>Daw arrows in to show the direction of current flow at this moment in both the coil and the wires leading to the meter.</a:t>
            </a:r>
            <a:endParaRPr lang="en-AU" dirty="0"/>
          </a:p>
        </p:txBody>
      </p:sp>
      <p:cxnSp>
        <p:nvCxnSpPr>
          <p:cNvPr id="4" name="Straight Arrow Connector 3"/>
          <p:cNvCxnSpPr/>
          <p:nvPr/>
        </p:nvCxnSpPr>
        <p:spPr>
          <a:xfrm flipV="1">
            <a:off x="3424335" y="3965510"/>
            <a:ext cx="475861" cy="63448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016262" y="4078288"/>
            <a:ext cx="475861" cy="634482"/>
          </a:xfrm>
          <a:prstGeom prst="straightConnector1">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842588" y="6251510"/>
            <a:ext cx="1595534" cy="0"/>
          </a:xfrm>
          <a:prstGeom prst="straightConnector1">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54192" y="5327780"/>
            <a:ext cx="1616249" cy="12441"/>
          </a:xfrm>
          <a:prstGeom prst="straightConnector1">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rgbClr val="FF0000"/>
                </a:solidFill>
              </a:rPr>
              <a:t>Review: </a:t>
            </a:r>
            <a:r>
              <a:rPr lang="en-AU" dirty="0" smtClean="0"/>
              <a:t>Which terminal / end is positive at this moment in time?</a:t>
            </a:r>
            <a:endParaRPr lang="en-AU"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872784" y="2484529"/>
            <a:ext cx="3592766" cy="2921381"/>
          </a:xfrm>
          <a:prstGeom prst="rect">
            <a:avLst/>
          </a:prstGeom>
        </p:spPr>
      </p:pic>
      <p:grpSp>
        <p:nvGrpSpPr>
          <p:cNvPr id="16" name="Group 15"/>
          <p:cNvGrpSpPr/>
          <p:nvPr/>
        </p:nvGrpSpPr>
        <p:grpSpPr>
          <a:xfrm>
            <a:off x="911352" y="2695420"/>
            <a:ext cx="3773751" cy="2755631"/>
            <a:chOff x="911352" y="2695420"/>
            <a:chExt cx="3773751" cy="2755631"/>
          </a:xfrm>
        </p:grpSpPr>
        <p:pic>
          <p:nvPicPr>
            <p:cNvPr id="11" name="Picture 10"/>
            <p:cNvPicPr>
              <a:picLocks noChangeAspect="1"/>
            </p:cNvPicPr>
            <p:nvPr/>
          </p:nvPicPr>
          <p:blipFill>
            <a:blip r:embed="rId3"/>
            <a:stretch>
              <a:fillRect/>
            </a:stretch>
          </p:blipFill>
          <p:spPr>
            <a:xfrm>
              <a:off x="911352" y="2695420"/>
              <a:ext cx="3773751" cy="2755631"/>
            </a:xfrm>
            <a:prstGeom prst="rect">
              <a:avLst/>
            </a:prstGeom>
          </p:spPr>
        </p:pic>
        <p:cxnSp>
          <p:nvCxnSpPr>
            <p:cNvPr id="15" name="Straight Arrow Connector 14"/>
            <p:cNvCxnSpPr/>
            <p:nvPr/>
          </p:nvCxnSpPr>
          <p:spPr>
            <a:xfrm>
              <a:off x="2221161" y="3945220"/>
              <a:ext cx="74814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83317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 Generator Calculations – </a:t>
            </a:r>
            <a:r>
              <a:rPr lang="en-AU" dirty="0" smtClean="0">
                <a:solidFill>
                  <a:srgbClr val="00B050"/>
                </a:solidFill>
              </a:rPr>
              <a:t>Average</a:t>
            </a:r>
            <a:r>
              <a:rPr lang="en-AU" dirty="0" smtClean="0"/>
              <a:t> </a:t>
            </a:r>
            <a:r>
              <a:rPr lang="en-AU" dirty="0" err="1" smtClean="0"/>
              <a:t>e.m.f</a:t>
            </a:r>
            <a:r>
              <a:rPr lang="en-AU" dirty="0" smtClean="0"/>
              <a:t>.</a:t>
            </a:r>
            <a:endParaRPr lang="en-AU" dirty="0"/>
          </a:p>
        </p:txBody>
      </p:sp>
      <p:sp>
        <p:nvSpPr>
          <p:cNvPr id="3" name="Content Placeholder 2"/>
          <p:cNvSpPr>
            <a:spLocks noGrp="1"/>
          </p:cNvSpPr>
          <p:nvPr>
            <p:ph idx="1"/>
          </p:nvPr>
        </p:nvSpPr>
        <p:spPr>
          <a:xfrm>
            <a:off x="609600" y="1603375"/>
            <a:ext cx="10972800" cy="4324350"/>
          </a:xfrm>
        </p:spPr>
        <p:txBody>
          <a:bodyPr/>
          <a:lstStyle/>
          <a:p>
            <a:r>
              <a:rPr lang="en-AU" dirty="0" smtClean="0"/>
              <a:t>A coil with an Area </a:t>
            </a:r>
            <a:r>
              <a:rPr lang="en-AU" b="1" dirty="0" smtClean="0">
                <a:solidFill>
                  <a:srgbClr val="FF0000"/>
                </a:solidFill>
              </a:rPr>
              <a:t>A</a:t>
            </a:r>
            <a:r>
              <a:rPr lang="en-AU" dirty="0" smtClean="0"/>
              <a:t> and a number of turns </a:t>
            </a:r>
            <a:r>
              <a:rPr lang="en-AU" b="1" dirty="0">
                <a:solidFill>
                  <a:srgbClr val="FF0000"/>
                </a:solidFill>
              </a:rPr>
              <a:t>N</a:t>
            </a:r>
            <a:r>
              <a:rPr lang="en-AU" dirty="0" smtClean="0"/>
              <a:t> rotating with a frequency of </a:t>
            </a:r>
            <a:r>
              <a:rPr lang="en-AU" b="1" dirty="0" smtClean="0">
                <a:solidFill>
                  <a:srgbClr val="FF0000"/>
                </a:solidFill>
              </a:rPr>
              <a:t>f </a:t>
            </a:r>
            <a:r>
              <a:rPr lang="en-AU" dirty="0"/>
              <a:t>will </a:t>
            </a:r>
            <a:r>
              <a:rPr lang="en-AU" dirty="0" smtClean="0"/>
              <a:t>have a change in flux </a:t>
            </a:r>
            <a:r>
              <a:rPr lang="en-AU" dirty="0"/>
              <a:t>of </a:t>
            </a:r>
            <a:r>
              <a:rPr lang="en-AU" b="1" dirty="0" smtClean="0">
                <a:solidFill>
                  <a:srgbClr val="FF0000"/>
                </a:solidFill>
              </a:rPr>
              <a:t>BA </a:t>
            </a:r>
            <a:r>
              <a:rPr lang="en-AU" dirty="0"/>
              <a:t>in </a:t>
            </a:r>
            <a:r>
              <a:rPr lang="en-AU" b="1" dirty="0">
                <a:solidFill>
                  <a:schemeClr val="tx2">
                    <a:lumMod val="60000"/>
                    <a:lumOff val="40000"/>
                  </a:schemeClr>
                </a:solidFill>
              </a:rPr>
              <a:t>one quarter of a </a:t>
            </a:r>
            <a:r>
              <a:rPr lang="en-AU" b="1" dirty="0" smtClean="0">
                <a:solidFill>
                  <a:schemeClr val="tx2">
                    <a:lumMod val="60000"/>
                    <a:lumOff val="40000"/>
                  </a:schemeClr>
                </a:solidFill>
              </a:rPr>
              <a:t>full rotation</a:t>
            </a:r>
            <a:r>
              <a:rPr lang="en-AU" dirty="0" smtClean="0"/>
              <a:t>. (this is from </a:t>
            </a:r>
            <a:r>
              <a:rPr lang="en-AU" dirty="0"/>
              <a:t>zero</a:t>
            </a:r>
            <a:r>
              <a:rPr lang="en-AU" dirty="0" smtClean="0"/>
              <a:t> to maximum flux BA). </a:t>
            </a:r>
          </a:p>
          <a:p>
            <a:endParaRPr lang="en-AU" dirty="0"/>
          </a:p>
          <a:p>
            <a:endParaRPr lang="en-AU" dirty="0" smtClean="0"/>
          </a:p>
          <a:p>
            <a:endParaRPr lang="en-AU" dirty="0"/>
          </a:p>
          <a:p>
            <a:endParaRPr lang="en-AU" dirty="0" smtClean="0"/>
          </a:p>
          <a:p>
            <a:endParaRPr lang="en-AU" dirty="0"/>
          </a:p>
          <a:p>
            <a:pPr marL="109537" indent="0">
              <a:buNone/>
            </a:pPr>
            <a:r>
              <a:rPr lang="en-AU" dirty="0" smtClean="0"/>
              <a:t>In a full rotation it will do this change 4 times, thus….</a:t>
            </a:r>
            <a:endParaRPr lang="en-AU" dirty="0"/>
          </a:p>
        </p:txBody>
      </p:sp>
      <p:pic>
        <p:nvPicPr>
          <p:cNvPr id="4" name="Picture 4" descr="single-loop-dc-generato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647" y="3217634"/>
            <a:ext cx="2356082" cy="20194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ingle Loop generat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758" y="3217634"/>
            <a:ext cx="2356083" cy="20194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9138041" y="3191255"/>
                <a:ext cx="2632387" cy="970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00B050"/>
                          </a:solidFill>
                          <a:latin typeface="Cambria Math" panose="02040503050406030204" pitchFamily="18" charset="0"/>
                        </a:rPr>
                        <m:t>𝒆</m:t>
                      </m:r>
                      <m:r>
                        <a:rPr lang="en-AU" sz="2400" b="1" i="1" smtClean="0">
                          <a:solidFill>
                            <a:srgbClr val="00B050"/>
                          </a:solidFill>
                          <a:latin typeface="Cambria Math" panose="02040503050406030204" pitchFamily="18" charset="0"/>
                        </a:rPr>
                        <m:t>.</m:t>
                      </m:r>
                      <m:r>
                        <a:rPr lang="en-AU" sz="2400" b="1" i="1" smtClean="0">
                          <a:solidFill>
                            <a:srgbClr val="00B050"/>
                          </a:solidFill>
                          <a:latin typeface="Cambria Math" panose="02040503050406030204" pitchFamily="18" charset="0"/>
                        </a:rPr>
                        <m:t>𝒎</m:t>
                      </m:r>
                      <m:r>
                        <a:rPr lang="en-AU" sz="2400" b="1" i="1" smtClean="0">
                          <a:solidFill>
                            <a:srgbClr val="00B050"/>
                          </a:solidFill>
                          <a:latin typeface="Cambria Math" panose="02040503050406030204" pitchFamily="18" charset="0"/>
                        </a:rPr>
                        <m:t>.</m:t>
                      </m:r>
                      <m:r>
                        <a:rPr lang="en-AU" sz="2400" b="1" i="1" smtClean="0">
                          <a:solidFill>
                            <a:srgbClr val="00B050"/>
                          </a:solidFill>
                          <a:latin typeface="Cambria Math" panose="02040503050406030204" pitchFamily="18" charset="0"/>
                        </a:rPr>
                        <m:t>𝒇</m:t>
                      </m:r>
                      <m:r>
                        <a:rPr lang="en-AU" sz="2400" b="1" i="1" smtClean="0">
                          <a:solidFill>
                            <a:srgbClr val="00B050"/>
                          </a:solidFill>
                          <a:latin typeface="Cambria Math" panose="02040503050406030204" pitchFamily="18" charset="0"/>
                        </a:rPr>
                        <m:t>=−</m:t>
                      </m:r>
                      <m:r>
                        <a:rPr lang="en-AU" sz="2400" b="1" i="1" smtClean="0">
                          <a:solidFill>
                            <a:srgbClr val="00B050"/>
                          </a:solidFill>
                          <a:latin typeface="Cambria Math" panose="02040503050406030204" pitchFamily="18" charset="0"/>
                        </a:rPr>
                        <m:t>𝑵</m:t>
                      </m:r>
                      <m:f>
                        <m:fPr>
                          <m:ctrlPr>
                            <a:rPr lang="en-AU" sz="2400" b="1" i="1" smtClean="0">
                              <a:solidFill>
                                <a:srgbClr val="00B050"/>
                              </a:solidFill>
                              <a:latin typeface="Cambria Math" panose="02040503050406030204" pitchFamily="18" charset="0"/>
                              <a:ea typeface="Cambria Math" panose="02040503050406030204" pitchFamily="18" charset="0"/>
                            </a:rPr>
                          </m:ctrlPr>
                        </m:fPr>
                        <m:num>
                          <m:r>
                            <a:rPr lang="en-AU" sz="2400" b="1" i="1" smtClean="0">
                              <a:solidFill>
                                <a:srgbClr val="00B050"/>
                              </a:solidFill>
                              <a:latin typeface="Cambria Math" panose="02040503050406030204" pitchFamily="18" charset="0"/>
                              <a:ea typeface="Cambria Math" panose="02040503050406030204" pitchFamily="18" charset="0"/>
                            </a:rPr>
                            <m:t>∆</m:t>
                          </m:r>
                          <m:r>
                            <a:rPr lang="en-AU" sz="2400" b="1" i="1" smtClean="0">
                              <a:solidFill>
                                <a:srgbClr val="00B050"/>
                              </a:solidFill>
                              <a:latin typeface="Cambria Math" panose="02040503050406030204" pitchFamily="18" charset="0"/>
                              <a:ea typeface="Cambria Math" panose="02040503050406030204" pitchFamily="18" charset="0"/>
                            </a:rPr>
                            <m:t>𝑩𝑨</m:t>
                          </m:r>
                        </m:num>
                        <m:den>
                          <m:r>
                            <a:rPr lang="en-AU" sz="2400" b="1" i="1">
                              <a:solidFill>
                                <a:srgbClr val="00B050"/>
                              </a:solidFill>
                              <a:latin typeface="Cambria Math" panose="02040503050406030204" pitchFamily="18" charset="0"/>
                              <a:ea typeface="Cambria Math" panose="02040503050406030204" pitchFamily="18" charset="0"/>
                            </a:rPr>
                            <m:t>∆</m:t>
                          </m:r>
                          <m:r>
                            <a:rPr lang="en-AU" sz="2400" b="1" i="1" smtClean="0">
                              <a:solidFill>
                                <a:srgbClr val="00B050"/>
                              </a:solidFill>
                              <a:latin typeface="Cambria Math" panose="02040503050406030204" pitchFamily="18" charset="0"/>
                              <a:ea typeface="Cambria Math" panose="02040503050406030204" pitchFamily="18" charset="0"/>
                            </a:rPr>
                            <m:t>𝒕</m:t>
                          </m:r>
                        </m:den>
                      </m:f>
                    </m:oMath>
                  </m:oMathPara>
                </a14:m>
                <a:endParaRPr lang="en-AU" b="1" dirty="0" smtClean="0">
                  <a:ea typeface="Cambria Math" panose="02040503050406030204" pitchFamily="18" charset="0"/>
                </a:endParaRPr>
              </a:p>
              <a:p>
                <a:endParaRPr lang="en-AU" dirty="0"/>
              </a:p>
            </p:txBody>
          </p:sp>
        </mc:Choice>
        <mc:Fallback xmlns="">
          <p:sp>
            <p:nvSpPr>
              <p:cNvPr id="6" name="TextBox 5"/>
              <p:cNvSpPr txBox="1">
                <a:spLocks noRot="1" noChangeAspect="1" noMove="1" noResize="1" noEditPoints="1" noAdjustHandles="1" noChangeArrowheads="1" noChangeShapeType="1" noTextEdit="1"/>
              </p:cNvSpPr>
              <p:nvPr/>
            </p:nvSpPr>
            <p:spPr>
              <a:xfrm>
                <a:off x="9138041" y="3191255"/>
                <a:ext cx="2632387" cy="970843"/>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38041" y="5210754"/>
                <a:ext cx="2742161" cy="970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7030A0"/>
                          </a:solidFill>
                          <a:latin typeface="Cambria Math" panose="02040503050406030204" pitchFamily="18" charset="0"/>
                        </a:rPr>
                        <m:t>𝒆</m:t>
                      </m:r>
                      <m:r>
                        <a:rPr lang="en-AU" sz="2400" b="1" i="1" smtClean="0">
                          <a:solidFill>
                            <a:srgbClr val="7030A0"/>
                          </a:solidFill>
                          <a:latin typeface="Cambria Math" panose="02040503050406030204" pitchFamily="18" charset="0"/>
                        </a:rPr>
                        <m:t>.</m:t>
                      </m:r>
                      <m:r>
                        <a:rPr lang="en-AU" sz="2400" b="1" i="1" smtClean="0">
                          <a:solidFill>
                            <a:srgbClr val="7030A0"/>
                          </a:solidFill>
                          <a:latin typeface="Cambria Math" panose="02040503050406030204" pitchFamily="18" charset="0"/>
                        </a:rPr>
                        <m:t>𝒎</m:t>
                      </m:r>
                      <m:r>
                        <a:rPr lang="en-AU" sz="2400" b="1" i="1" smtClean="0">
                          <a:solidFill>
                            <a:srgbClr val="7030A0"/>
                          </a:solidFill>
                          <a:latin typeface="Cambria Math" panose="02040503050406030204" pitchFamily="18" charset="0"/>
                        </a:rPr>
                        <m:t>.</m:t>
                      </m:r>
                      <m:r>
                        <a:rPr lang="en-AU" sz="2400" b="1" i="1" smtClean="0">
                          <a:solidFill>
                            <a:srgbClr val="7030A0"/>
                          </a:solidFill>
                          <a:latin typeface="Cambria Math" panose="02040503050406030204" pitchFamily="18" charset="0"/>
                        </a:rPr>
                        <m:t>𝒇</m:t>
                      </m:r>
                      <m:r>
                        <a:rPr lang="en-AU" sz="2400" b="1" i="1" smtClean="0">
                          <a:solidFill>
                            <a:srgbClr val="7030A0"/>
                          </a:solidFill>
                          <a:latin typeface="Cambria Math" panose="02040503050406030204" pitchFamily="18" charset="0"/>
                        </a:rPr>
                        <m:t>=−</m:t>
                      </m:r>
                      <m:r>
                        <a:rPr lang="en-AU" sz="2400" b="1" i="1" smtClean="0">
                          <a:solidFill>
                            <a:srgbClr val="7030A0"/>
                          </a:solidFill>
                          <a:latin typeface="Cambria Math" panose="02040503050406030204" pitchFamily="18" charset="0"/>
                        </a:rPr>
                        <m:t>𝟒</m:t>
                      </m:r>
                      <m:r>
                        <a:rPr lang="en-AU" sz="2400" b="1" i="1" smtClean="0">
                          <a:solidFill>
                            <a:srgbClr val="7030A0"/>
                          </a:solidFill>
                          <a:latin typeface="Cambria Math" panose="02040503050406030204" pitchFamily="18" charset="0"/>
                        </a:rPr>
                        <m:t>𝑵</m:t>
                      </m:r>
                      <m:f>
                        <m:fPr>
                          <m:ctrlPr>
                            <a:rPr lang="en-AU" sz="2400" b="1" i="1" smtClean="0">
                              <a:solidFill>
                                <a:srgbClr val="7030A0"/>
                              </a:solidFill>
                              <a:latin typeface="Cambria Math" panose="02040503050406030204" pitchFamily="18" charset="0"/>
                              <a:ea typeface="Cambria Math" panose="02040503050406030204" pitchFamily="18" charset="0"/>
                            </a:rPr>
                          </m:ctrlPr>
                        </m:fPr>
                        <m:num>
                          <m:r>
                            <a:rPr lang="en-AU" sz="2400" b="1" i="1" smtClean="0">
                              <a:solidFill>
                                <a:srgbClr val="7030A0"/>
                              </a:solidFill>
                              <a:latin typeface="Cambria Math" panose="02040503050406030204" pitchFamily="18" charset="0"/>
                              <a:ea typeface="Cambria Math" panose="02040503050406030204" pitchFamily="18" charset="0"/>
                            </a:rPr>
                            <m:t>𝑩𝑨</m:t>
                          </m:r>
                        </m:num>
                        <m:den>
                          <m:r>
                            <a:rPr lang="en-AU" sz="2400" b="1" i="1" smtClean="0">
                              <a:solidFill>
                                <a:srgbClr val="7030A0"/>
                              </a:solidFill>
                              <a:latin typeface="Cambria Math" panose="02040503050406030204" pitchFamily="18" charset="0"/>
                              <a:ea typeface="Cambria Math" panose="02040503050406030204" pitchFamily="18" charset="0"/>
                            </a:rPr>
                            <m:t>𝒕</m:t>
                          </m:r>
                        </m:den>
                      </m:f>
                    </m:oMath>
                  </m:oMathPara>
                </a14:m>
                <a:endParaRPr lang="en-AU" b="1" dirty="0" smtClean="0">
                  <a:ea typeface="Cambria Math" panose="02040503050406030204" pitchFamily="18" charset="0"/>
                </a:endParaRPr>
              </a:p>
              <a:p>
                <a:endParaRPr lang="en-AU" dirty="0"/>
              </a:p>
            </p:txBody>
          </p:sp>
        </mc:Choice>
        <mc:Fallback xmlns="">
          <p:sp>
            <p:nvSpPr>
              <p:cNvPr id="7" name="TextBox 6"/>
              <p:cNvSpPr txBox="1">
                <a:spLocks noRot="1" noChangeAspect="1" noMove="1" noResize="1" noEditPoints="1" noAdjustHandles="1" noChangeArrowheads="1" noChangeShapeType="1" noTextEdit="1"/>
              </p:cNvSpPr>
              <p:nvPr/>
            </p:nvSpPr>
            <p:spPr>
              <a:xfrm>
                <a:off x="9138041" y="5210754"/>
                <a:ext cx="2742161" cy="970843"/>
              </a:xfrm>
              <a:prstGeom prst="rect">
                <a:avLst/>
              </a:prstGeom>
              <a:blipFill>
                <a:blip r:embed="rId5"/>
                <a:stretch>
                  <a:fillRect/>
                </a:stretch>
              </a:blipFill>
            </p:spPr>
            <p:txBody>
              <a:bodyPr/>
              <a:lstStyle/>
              <a:p>
                <a:r>
                  <a:rPr lang="en-AU">
                    <a:noFill/>
                  </a:rPr>
                  <a:t> </a:t>
                </a:r>
              </a:p>
            </p:txBody>
          </p:sp>
        </mc:Fallback>
      </mc:AlternateContent>
      <p:sp>
        <p:nvSpPr>
          <p:cNvPr id="11" name="Up Arrow 10"/>
          <p:cNvSpPr/>
          <p:nvPr/>
        </p:nvSpPr>
        <p:spPr>
          <a:xfrm>
            <a:off x="9390887" y="5916168"/>
            <a:ext cx="2489315" cy="9418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You can use this if you know the time </a:t>
            </a:r>
            <a:r>
              <a:rPr lang="en-AU" sz="1000" dirty="0" smtClean="0"/>
              <a:t>of one complete rotation (period)</a:t>
            </a:r>
            <a:endParaRPr lang="en-AU" sz="1000" dirty="0"/>
          </a:p>
          <a:p>
            <a:pPr algn="ctr"/>
            <a:endParaRPr lang="en-AU" sz="1000" dirty="0"/>
          </a:p>
        </p:txBody>
      </p:sp>
      <p:sp>
        <p:nvSpPr>
          <p:cNvPr id="12" name="Up Arrow 11"/>
          <p:cNvSpPr/>
          <p:nvPr/>
        </p:nvSpPr>
        <p:spPr>
          <a:xfrm>
            <a:off x="9390887" y="4103079"/>
            <a:ext cx="2489315" cy="9418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t>You can use this if you know the time for </a:t>
            </a:r>
            <a:r>
              <a:rPr lang="en-AU" sz="1000" b="1" dirty="0"/>
              <a:t>one quarter </a:t>
            </a:r>
            <a:r>
              <a:rPr lang="en-AU" sz="1000" dirty="0"/>
              <a:t>of a rotation</a:t>
            </a:r>
          </a:p>
          <a:p>
            <a:pPr algn="ctr"/>
            <a:endParaRPr lang="en-AU" sz="1000" dirty="0"/>
          </a:p>
        </p:txBody>
      </p:sp>
    </p:spTree>
    <p:extLst>
      <p:ext uri="{BB962C8B-B14F-4D97-AF65-F5344CB8AC3E}">
        <p14:creationId xmlns:p14="http://schemas.microsoft.com/office/powerpoint/2010/main" val="29912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GB" altLang="en-US" dirty="0" smtClean="0"/>
              <a:t>Review – Some Important Laws</a:t>
            </a:r>
            <a:endParaRPr lang="en-US" altLang="en-US" dirty="0" smtClean="0"/>
          </a:p>
        </p:txBody>
      </p:sp>
      <p:sp>
        <p:nvSpPr>
          <p:cNvPr id="54275" name="Rectangle 3"/>
          <p:cNvSpPr>
            <a:spLocks noGrp="1" noChangeArrowheads="1"/>
          </p:cNvSpPr>
          <p:nvPr>
            <p:ph type="body" sz="half" idx="1"/>
          </p:nvPr>
        </p:nvSpPr>
        <p:spPr>
          <a:xfrm>
            <a:off x="609600" y="1600201"/>
            <a:ext cx="7662530" cy="4525963"/>
          </a:xfrm>
        </p:spPr>
        <p:txBody>
          <a:bodyPr/>
          <a:lstStyle/>
          <a:p>
            <a:pPr eaLnBrk="1" hangingPunct="1">
              <a:buFontTx/>
              <a:buNone/>
            </a:pPr>
            <a:r>
              <a:rPr lang="en-GB" altLang="en-US" dirty="0"/>
              <a:t>	What can you remember </a:t>
            </a:r>
            <a:r>
              <a:rPr lang="en-GB" altLang="en-US" dirty="0" smtClean="0"/>
              <a:t>about…. </a:t>
            </a:r>
          </a:p>
          <a:p>
            <a:pPr eaLnBrk="1" hangingPunct="1">
              <a:buFontTx/>
              <a:buNone/>
            </a:pPr>
            <a:endParaRPr lang="en-GB" altLang="en-US" dirty="0"/>
          </a:p>
          <a:p>
            <a:pPr marL="623887" indent="-514350" eaLnBrk="1" hangingPunct="1">
              <a:buFont typeface="+mj-lt"/>
              <a:buAutoNum type="arabicPeriod"/>
            </a:pPr>
            <a:r>
              <a:rPr lang="en-GB" altLang="en-US" b="1" dirty="0" smtClean="0">
                <a:solidFill>
                  <a:srgbClr val="FF0000"/>
                </a:solidFill>
              </a:rPr>
              <a:t>Faradays</a:t>
            </a:r>
            <a:r>
              <a:rPr lang="en-GB" altLang="en-US" dirty="0" smtClean="0"/>
              <a:t> Law?</a:t>
            </a:r>
          </a:p>
          <a:p>
            <a:pPr marL="623887" indent="-514350" eaLnBrk="1" hangingPunct="1">
              <a:buFont typeface="+mj-lt"/>
              <a:buAutoNum type="arabicPeriod"/>
            </a:pPr>
            <a:endParaRPr lang="en-GB" altLang="en-US" dirty="0" smtClean="0"/>
          </a:p>
          <a:p>
            <a:pPr marL="623887" indent="-514350" eaLnBrk="1" hangingPunct="1">
              <a:buFont typeface="+mj-lt"/>
              <a:buAutoNum type="arabicPeriod"/>
            </a:pPr>
            <a:r>
              <a:rPr lang="en-GB" altLang="en-US" b="1" dirty="0" smtClean="0">
                <a:solidFill>
                  <a:srgbClr val="0066FF"/>
                </a:solidFill>
              </a:rPr>
              <a:t>Lenz’s </a:t>
            </a:r>
            <a:r>
              <a:rPr lang="en-GB" altLang="en-US" dirty="0" smtClean="0"/>
              <a:t>Law?</a:t>
            </a:r>
            <a:endParaRPr lang="en-US" altLang="en-US" dirty="0"/>
          </a:p>
        </p:txBody>
      </p:sp>
      <p:pic>
        <p:nvPicPr>
          <p:cNvPr id="54276" name="Picture 5" descr="millhous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151214" y="1327305"/>
            <a:ext cx="3850203" cy="5071753"/>
          </a:xfrm>
          <a:noFill/>
        </p:spPr>
      </p:pic>
    </p:spTree>
    <p:extLst>
      <p:ext uri="{BB962C8B-B14F-4D97-AF65-F5344CB8AC3E}">
        <p14:creationId xmlns:p14="http://schemas.microsoft.com/office/powerpoint/2010/main" val="203825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 Generator Calculations – </a:t>
            </a:r>
            <a:r>
              <a:rPr lang="en-AU" dirty="0" smtClean="0">
                <a:solidFill>
                  <a:srgbClr val="00B050"/>
                </a:solidFill>
              </a:rPr>
              <a:t>Average</a:t>
            </a:r>
            <a:r>
              <a:rPr lang="en-AU" dirty="0" smtClean="0"/>
              <a:t> </a:t>
            </a:r>
            <a:r>
              <a:rPr lang="en-AU" dirty="0" err="1" smtClean="0"/>
              <a:t>e.m.f</a:t>
            </a:r>
            <a:r>
              <a:rPr lang="en-AU" dirty="0" smtClean="0"/>
              <a:t>.</a:t>
            </a:r>
            <a:endParaRPr lang="en-AU" dirty="0"/>
          </a:p>
        </p:txBody>
      </p:sp>
      <p:sp>
        <p:nvSpPr>
          <p:cNvPr id="3" name="Content Placeholder 2"/>
          <p:cNvSpPr>
            <a:spLocks noGrp="1"/>
          </p:cNvSpPr>
          <p:nvPr>
            <p:ph idx="1"/>
          </p:nvPr>
        </p:nvSpPr>
        <p:spPr/>
        <p:txBody>
          <a:bodyPr/>
          <a:lstStyle/>
          <a:p>
            <a:pPr marL="109537" indent="0">
              <a:buNone/>
            </a:pPr>
            <a:r>
              <a:rPr lang="en-AU" dirty="0" smtClean="0"/>
              <a:t>Often information about generators states frequency of rotation instead of time as these are often very fast.. </a:t>
            </a:r>
          </a:p>
          <a:p>
            <a:pPr marL="109537" indent="0">
              <a:buNone/>
            </a:pPr>
            <a:endParaRPr lang="en-AU" dirty="0"/>
          </a:p>
          <a:p>
            <a:pPr marL="109537" indent="0">
              <a:buNone/>
            </a:pPr>
            <a:endParaRPr lang="en-AU" dirty="0" smtClean="0"/>
          </a:p>
          <a:p>
            <a:pPr marL="109537" indent="0">
              <a:buNone/>
            </a:pPr>
            <a:r>
              <a:rPr lang="en-AU" dirty="0" smtClean="0"/>
              <a:t>In which case we need to remember that</a:t>
            </a:r>
          </a:p>
        </p:txBody>
      </p:sp>
      <mc:AlternateContent xmlns:mc="http://schemas.openxmlformats.org/markup-compatibility/2006" xmlns:a14="http://schemas.microsoft.com/office/drawing/2010/main">
        <mc:Choice Requires="a14">
          <p:sp>
            <p:nvSpPr>
              <p:cNvPr id="7" name="TextBox 6"/>
              <p:cNvSpPr txBox="1"/>
              <p:nvPr/>
            </p:nvSpPr>
            <p:spPr>
              <a:xfrm>
                <a:off x="3729262" y="2687005"/>
                <a:ext cx="4733475" cy="988604"/>
              </a:xfrm>
              <a:prstGeom prst="rect">
                <a:avLst/>
              </a:prstGeom>
              <a:noFill/>
            </p:spPr>
            <p:txBody>
              <a:bodyPr wrap="none" lIns="0" tIns="0" rIns="0" bIns="0" rtlCol="0">
                <a:spAutoFit/>
              </a:bodyPr>
              <a:lstStyle/>
              <a:p>
                <a:r>
                  <a:rPr lang="en-AU" sz="3200" b="0" dirty="0" smtClean="0">
                    <a:solidFill>
                      <a:srgbClr val="7030A0"/>
                    </a:solidFill>
                  </a:rPr>
                  <a:t>Average </a:t>
                </a:r>
                <a14:m>
                  <m:oMath xmlns:m="http://schemas.openxmlformats.org/officeDocument/2006/math">
                    <m:r>
                      <a:rPr lang="en-AU" sz="3200" b="0" i="1" smtClean="0">
                        <a:solidFill>
                          <a:srgbClr val="7030A0"/>
                        </a:solidFill>
                        <a:latin typeface="Cambria Math" panose="02040503050406030204" pitchFamily="18" charset="0"/>
                      </a:rPr>
                      <m:t>𝑒</m:t>
                    </m:r>
                    <m:r>
                      <a:rPr lang="en-AU" sz="3200" b="0" i="1" smtClean="0">
                        <a:solidFill>
                          <a:srgbClr val="7030A0"/>
                        </a:solidFill>
                        <a:latin typeface="Cambria Math" panose="02040503050406030204" pitchFamily="18" charset="0"/>
                      </a:rPr>
                      <m:t>.</m:t>
                    </m:r>
                    <m:r>
                      <a:rPr lang="en-AU" sz="3200" b="0" i="1" smtClean="0">
                        <a:solidFill>
                          <a:srgbClr val="7030A0"/>
                        </a:solidFill>
                        <a:latin typeface="Cambria Math" panose="02040503050406030204" pitchFamily="18" charset="0"/>
                      </a:rPr>
                      <m:t>𝑚</m:t>
                    </m:r>
                    <m:r>
                      <a:rPr lang="en-AU" sz="3200" b="0" i="1" smtClean="0">
                        <a:solidFill>
                          <a:srgbClr val="7030A0"/>
                        </a:solidFill>
                        <a:latin typeface="Cambria Math" panose="02040503050406030204" pitchFamily="18" charset="0"/>
                      </a:rPr>
                      <m:t>.</m:t>
                    </m:r>
                    <m:r>
                      <a:rPr lang="en-AU" sz="3200" b="0" i="1" smtClean="0">
                        <a:solidFill>
                          <a:srgbClr val="7030A0"/>
                        </a:solidFill>
                        <a:latin typeface="Cambria Math" panose="02040503050406030204" pitchFamily="18" charset="0"/>
                      </a:rPr>
                      <m:t>𝑓</m:t>
                    </m:r>
                    <m:r>
                      <a:rPr lang="en-AU" sz="3200" b="0" i="1" smtClean="0">
                        <a:solidFill>
                          <a:srgbClr val="7030A0"/>
                        </a:solidFill>
                        <a:latin typeface="Cambria Math" panose="02040503050406030204" pitchFamily="18" charset="0"/>
                      </a:rPr>
                      <m:t>=−4</m:t>
                    </m:r>
                    <m:r>
                      <a:rPr lang="en-AU" sz="3200" b="0" i="1" smtClean="0">
                        <a:solidFill>
                          <a:srgbClr val="7030A0"/>
                        </a:solidFill>
                        <a:latin typeface="Cambria Math" panose="02040503050406030204" pitchFamily="18" charset="0"/>
                      </a:rPr>
                      <m:t>𝑁</m:t>
                    </m:r>
                    <m:f>
                      <m:fPr>
                        <m:ctrlPr>
                          <a:rPr lang="en-AU" sz="3200" b="0" i="1" smtClean="0">
                            <a:solidFill>
                              <a:srgbClr val="7030A0"/>
                            </a:solidFill>
                            <a:latin typeface="Cambria Math" panose="02040503050406030204" pitchFamily="18" charset="0"/>
                            <a:ea typeface="Cambria Math" panose="02040503050406030204" pitchFamily="18" charset="0"/>
                          </a:rPr>
                        </m:ctrlPr>
                      </m:fPr>
                      <m:num>
                        <m:r>
                          <a:rPr lang="en-AU" sz="3200" b="0" i="1" smtClean="0">
                            <a:solidFill>
                              <a:srgbClr val="7030A0"/>
                            </a:solidFill>
                            <a:latin typeface="Cambria Math" panose="02040503050406030204" pitchFamily="18" charset="0"/>
                            <a:ea typeface="Cambria Math" panose="02040503050406030204" pitchFamily="18" charset="0"/>
                          </a:rPr>
                          <m:t>𝐵𝐴</m:t>
                        </m:r>
                      </m:num>
                      <m:den>
                        <m:r>
                          <a:rPr lang="en-AU" sz="3200" i="1">
                            <a:solidFill>
                              <a:srgbClr val="7030A0"/>
                            </a:solidFill>
                            <a:latin typeface="Cambria Math" panose="02040503050406030204" pitchFamily="18" charset="0"/>
                            <a:ea typeface="Cambria Math" panose="02040503050406030204" pitchFamily="18" charset="0"/>
                          </a:rPr>
                          <m:t>∆</m:t>
                        </m:r>
                        <m:r>
                          <a:rPr lang="en-AU" sz="3200" b="0" i="1" smtClean="0">
                            <a:solidFill>
                              <a:srgbClr val="7030A0"/>
                            </a:solidFill>
                            <a:latin typeface="Cambria Math" panose="02040503050406030204" pitchFamily="18" charset="0"/>
                            <a:ea typeface="Cambria Math" panose="02040503050406030204" pitchFamily="18" charset="0"/>
                          </a:rPr>
                          <m:t>𝑡</m:t>
                        </m:r>
                      </m:den>
                    </m:f>
                  </m:oMath>
                </a14:m>
                <a:endParaRPr lang="en-AU" b="0" dirty="0" smtClean="0">
                  <a:ea typeface="Cambria Math" panose="02040503050406030204" pitchFamily="18" charset="0"/>
                </a:endParaRPr>
              </a:p>
              <a:p>
                <a:endParaRPr lang="en-AU" dirty="0"/>
              </a:p>
            </p:txBody>
          </p:sp>
        </mc:Choice>
        <mc:Fallback xmlns="">
          <p:sp>
            <p:nvSpPr>
              <p:cNvPr id="7" name="TextBox 6"/>
              <p:cNvSpPr txBox="1">
                <a:spLocks noRot="1" noChangeAspect="1" noMove="1" noResize="1" noEditPoints="1" noAdjustHandles="1" noChangeArrowheads="1" noChangeShapeType="1" noTextEdit="1"/>
              </p:cNvSpPr>
              <p:nvPr/>
            </p:nvSpPr>
            <p:spPr>
              <a:xfrm>
                <a:off x="3729262" y="2687005"/>
                <a:ext cx="4733475" cy="988604"/>
              </a:xfrm>
              <a:prstGeom prst="rect">
                <a:avLst/>
              </a:prstGeom>
              <a:blipFill>
                <a:blip r:embed="rId2"/>
                <a:stretch>
                  <a:fillRect l="-5284" t="-370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29262" y="5373469"/>
                <a:ext cx="5071517" cy="492443"/>
              </a:xfrm>
              <a:prstGeom prst="rect">
                <a:avLst/>
              </a:prstGeom>
              <a:noFill/>
            </p:spPr>
            <p:txBody>
              <a:bodyPr wrap="none" lIns="0" tIns="0" rIns="0" bIns="0" rtlCol="0">
                <a:spAutoFit/>
              </a:bodyPr>
              <a:lstStyle/>
              <a:p>
                <a:r>
                  <a:rPr lang="en-AU" sz="3200" b="0" dirty="0" smtClean="0">
                    <a:solidFill>
                      <a:srgbClr val="00B050"/>
                    </a:solidFill>
                  </a:rPr>
                  <a:t>Average </a:t>
                </a:r>
                <a14:m>
                  <m:oMath xmlns:m="http://schemas.openxmlformats.org/officeDocument/2006/math">
                    <m:r>
                      <a:rPr lang="en-AU" sz="3200" b="0" i="1" smtClean="0">
                        <a:solidFill>
                          <a:srgbClr val="00B050"/>
                        </a:solidFill>
                        <a:latin typeface="Cambria Math" panose="02040503050406030204" pitchFamily="18" charset="0"/>
                      </a:rPr>
                      <m:t>𝑒</m:t>
                    </m:r>
                    <m:r>
                      <a:rPr lang="en-AU" sz="3200" b="0" i="1" smtClean="0">
                        <a:solidFill>
                          <a:srgbClr val="00B050"/>
                        </a:solidFill>
                        <a:latin typeface="Cambria Math" panose="02040503050406030204" pitchFamily="18" charset="0"/>
                      </a:rPr>
                      <m:t>.</m:t>
                    </m:r>
                    <m:r>
                      <a:rPr lang="en-AU" sz="3200" b="0" i="1" smtClean="0">
                        <a:solidFill>
                          <a:srgbClr val="00B050"/>
                        </a:solidFill>
                        <a:latin typeface="Cambria Math" panose="02040503050406030204" pitchFamily="18" charset="0"/>
                      </a:rPr>
                      <m:t>𝑚</m:t>
                    </m:r>
                    <m:r>
                      <a:rPr lang="en-AU" sz="3200" b="0" i="1" smtClean="0">
                        <a:solidFill>
                          <a:srgbClr val="00B050"/>
                        </a:solidFill>
                        <a:latin typeface="Cambria Math" panose="02040503050406030204" pitchFamily="18" charset="0"/>
                      </a:rPr>
                      <m:t>.</m:t>
                    </m:r>
                    <m:r>
                      <a:rPr lang="en-AU" sz="3200" b="0" i="1" smtClean="0">
                        <a:solidFill>
                          <a:srgbClr val="00B050"/>
                        </a:solidFill>
                        <a:latin typeface="Cambria Math" panose="02040503050406030204" pitchFamily="18" charset="0"/>
                      </a:rPr>
                      <m:t>𝑓</m:t>
                    </m:r>
                    <m:r>
                      <a:rPr lang="en-AU" sz="3200" b="0" i="1" smtClean="0">
                        <a:solidFill>
                          <a:srgbClr val="00B050"/>
                        </a:solidFill>
                        <a:latin typeface="Cambria Math" panose="02040503050406030204" pitchFamily="18" charset="0"/>
                      </a:rPr>
                      <m:t>=−4</m:t>
                    </m:r>
                    <m:r>
                      <a:rPr lang="en-AU" sz="3200" b="0" i="1" smtClean="0">
                        <a:solidFill>
                          <a:srgbClr val="00B050"/>
                        </a:solidFill>
                        <a:latin typeface="Cambria Math" panose="02040503050406030204" pitchFamily="18" charset="0"/>
                      </a:rPr>
                      <m:t>𝑁</m:t>
                    </m:r>
                    <m:r>
                      <a:rPr lang="en-AU" sz="3200" b="0" i="1" smtClean="0">
                        <a:solidFill>
                          <a:srgbClr val="00B050"/>
                        </a:solidFill>
                        <a:latin typeface="Cambria Math" panose="02040503050406030204" pitchFamily="18" charset="0"/>
                      </a:rPr>
                      <m:t> </m:t>
                    </m:r>
                    <m:r>
                      <a:rPr lang="en-AU" sz="3200" i="1">
                        <a:solidFill>
                          <a:srgbClr val="00B050"/>
                        </a:solidFill>
                        <a:latin typeface="Cambria Math" panose="02040503050406030204" pitchFamily="18" charset="0"/>
                        <a:ea typeface="Cambria Math" panose="02040503050406030204" pitchFamily="18" charset="0"/>
                      </a:rPr>
                      <m:t>𝐵</m:t>
                    </m:r>
                    <m:r>
                      <a:rPr lang="en-AU" sz="3200" b="0" i="1" smtClean="0">
                        <a:solidFill>
                          <a:srgbClr val="00B050"/>
                        </a:solidFill>
                        <a:latin typeface="Cambria Math" panose="02040503050406030204" pitchFamily="18" charset="0"/>
                        <a:ea typeface="Cambria Math" panose="02040503050406030204" pitchFamily="18" charset="0"/>
                      </a:rPr>
                      <m:t>𝐴</m:t>
                    </m:r>
                    <m:r>
                      <a:rPr lang="en-AU" sz="3200" b="0" i="1" smtClean="0">
                        <a:solidFill>
                          <a:srgbClr val="00B050"/>
                        </a:solidFill>
                        <a:latin typeface="Cambria Math" panose="02040503050406030204" pitchFamily="18" charset="0"/>
                        <a:ea typeface="Cambria Math" panose="02040503050406030204" pitchFamily="18" charset="0"/>
                      </a:rPr>
                      <m:t> </m:t>
                    </m:r>
                    <m:r>
                      <a:rPr lang="en-AU" sz="3200" b="0" i="1" smtClean="0">
                        <a:solidFill>
                          <a:srgbClr val="00B050"/>
                        </a:solidFill>
                        <a:latin typeface="Cambria Math" panose="02040503050406030204" pitchFamily="18" charset="0"/>
                        <a:ea typeface="Cambria Math" panose="02040503050406030204" pitchFamily="18" charset="0"/>
                      </a:rPr>
                      <m:t>𝑓</m:t>
                    </m:r>
                  </m:oMath>
                </a14:m>
                <a:endParaRPr lang="en-AU" b="0" dirty="0" smtClean="0">
                  <a:solidFill>
                    <a:srgbClr val="00B050"/>
                  </a:solidFill>
                  <a:ea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29262" y="5373469"/>
                <a:ext cx="5071517" cy="492443"/>
              </a:xfrm>
              <a:prstGeom prst="rect">
                <a:avLst/>
              </a:prstGeom>
              <a:blipFill>
                <a:blip r:embed="rId3"/>
                <a:stretch>
                  <a:fillRect l="-4928" t="-24691" b="-4938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392249" y="4289839"/>
                <a:ext cx="1049903" cy="1083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0" i="1" smtClean="0">
                          <a:solidFill>
                            <a:srgbClr val="FF0000"/>
                          </a:solidFill>
                          <a:latin typeface="Cambria Math" panose="02040503050406030204" pitchFamily="18" charset="0"/>
                        </a:rPr>
                        <m:t>𝑓</m:t>
                      </m:r>
                      <m:r>
                        <a:rPr lang="en-AU" sz="2800" b="0" i="1" smtClean="0">
                          <a:solidFill>
                            <a:srgbClr val="FF0000"/>
                          </a:solidFill>
                          <a:latin typeface="Cambria Math" panose="02040503050406030204" pitchFamily="18" charset="0"/>
                        </a:rPr>
                        <m:t>=</m:t>
                      </m:r>
                      <m:f>
                        <m:fPr>
                          <m:ctrlPr>
                            <a:rPr lang="en-AU" sz="2800" b="0" i="1" smtClean="0">
                              <a:solidFill>
                                <a:srgbClr val="FF0000"/>
                              </a:solidFill>
                              <a:latin typeface="Cambria Math" panose="02040503050406030204" pitchFamily="18" charset="0"/>
                            </a:rPr>
                          </m:ctrlPr>
                        </m:fPr>
                        <m:num>
                          <m:r>
                            <a:rPr lang="en-AU" sz="2800" b="0" i="1" smtClean="0">
                              <a:solidFill>
                                <a:srgbClr val="FF0000"/>
                              </a:solidFill>
                              <a:latin typeface="Cambria Math" panose="02040503050406030204" pitchFamily="18" charset="0"/>
                            </a:rPr>
                            <m:t>1</m:t>
                          </m:r>
                        </m:num>
                        <m:den>
                          <m:r>
                            <a:rPr lang="en-AU" sz="2800" b="0" i="1" smtClean="0">
                              <a:solidFill>
                                <a:srgbClr val="FF0000"/>
                              </a:solidFill>
                              <a:latin typeface="Cambria Math" panose="02040503050406030204" pitchFamily="18" charset="0"/>
                            </a:rPr>
                            <m:t>𝑇</m:t>
                          </m:r>
                        </m:den>
                      </m:f>
                    </m:oMath>
                  </m:oMathPara>
                </a14:m>
                <a:endParaRPr lang="en-AU" b="0" dirty="0" smtClean="0"/>
              </a:p>
              <a:p>
                <a:endParaRPr lang="en-AU" dirty="0"/>
              </a:p>
            </p:txBody>
          </p:sp>
        </mc:Choice>
        <mc:Fallback xmlns="">
          <p:sp>
            <p:nvSpPr>
              <p:cNvPr id="10" name="TextBox 9"/>
              <p:cNvSpPr txBox="1">
                <a:spLocks noRot="1" noChangeAspect="1" noMove="1" noResize="1" noEditPoints="1" noAdjustHandles="1" noChangeArrowheads="1" noChangeShapeType="1" noTextEdit="1"/>
              </p:cNvSpPr>
              <p:nvPr/>
            </p:nvSpPr>
            <p:spPr>
              <a:xfrm>
                <a:off x="5392249" y="4289839"/>
                <a:ext cx="1049903" cy="1083630"/>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83459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 Generator Calculations – </a:t>
            </a:r>
            <a:r>
              <a:rPr lang="en-AU" dirty="0" smtClean="0">
                <a:solidFill>
                  <a:srgbClr val="00B050"/>
                </a:solidFill>
              </a:rPr>
              <a:t>PEAK or MAX</a:t>
            </a:r>
            <a:r>
              <a:rPr lang="en-AU" dirty="0" smtClean="0"/>
              <a:t> </a:t>
            </a:r>
            <a:r>
              <a:rPr lang="en-AU" dirty="0" err="1" smtClean="0"/>
              <a:t>e.m.f</a:t>
            </a:r>
            <a:r>
              <a:rPr lang="en-AU" dirty="0" smtClean="0"/>
              <a:t>.</a:t>
            </a:r>
            <a:endParaRPr lang="en-AU" dirty="0"/>
          </a:p>
        </p:txBody>
      </p:sp>
      <p:sp>
        <p:nvSpPr>
          <p:cNvPr id="3" name="Content Placeholder 2"/>
          <p:cNvSpPr>
            <a:spLocks noGrp="1"/>
          </p:cNvSpPr>
          <p:nvPr>
            <p:ph idx="1"/>
          </p:nvPr>
        </p:nvSpPr>
        <p:spPr>
          <a:xfrm>
            <a:off x="609600" y="1789938"/>
            <a:ext cx="10972800" cy="4324350"/>
          </a:xfrm>
        </p:spPr>
        <p:txBody>
          <a:bodyPr/>
          <a:lstStyle/>
          <a:p>
            <a:pPr marL="109537" indent="0">
              <a:buNone/>
            </a:pPr>
            <a:r>
              <a:rPr lang="en-AU" dirty="0" smtClean="0"/>
              <a:t>As can be seen from the graph, the </a:t>
            </a:r>
            <a:r>
              <a:rPr lang="en-AU" dirty="0" err="1" smtClean="0"/>
              <a:t>e.m.f</a:t>
            </a:r>
            <a:r>
              <a:rPr lang="en-AU" dirty="0" smtClean="0"/>
              <a:t>. induced varies significantly with time. Our power supply is rated at 240V but in fact has much higher voltages at the crests of the curves. The maximum </a:t>
            </a:r>
            <a:r>
              <a:rPr lang="en-AU" dirty="0" err="1" smtClean="0"/>
              <a:t>e.m.f</a:t>
            </a:r>
            <a:r>
              <a:rPr lang="en-AU" dirty="0" smtClean="0"/>
              <a:t>. can be calculated using the position where velocity perpendicular to the field is at its maximum. </a:t>
            </a:r>
          </a:p>
          <a:p>
            <a:pPr marL="109537" indent="0">
              <a:buNone/>
            </a:pPr>
            <a:endParaRPr lang="en-AU" dirty="0"/>
          </a:p>
          <a:p>
            <a:pPr marL="109537" indent="0">
              <a:buNone/>
            </a:pPr>
            <a:r>
              <a:rPr lang="en-AU" dirty="0" smtClean="0"/>
              <a:t>Where is in a rotation is that?</a:t>
            </a:r>
          </a:p>
          <a:p>
            <a:pPr marL="109537" indent="0">
              <a:buNone/>
            </a:pPr>
            <a:endParaRPr lang="en-AU" dirty="0"/>
          </a:p>
          <a:p>
            <a:pPr marL="109537" indent="0">
              <a:buNone/>
            </a:pPr>
            <a:endParaRPr lang="en-AU" dirty="0" smtClean="0"/>
          </a:p>
        </p:txBody>
      </p:sp>
      <p:pic>
        <p:nvPicPr>
          <p:cNvPr id="5" name="Picture 2" descr="Single Loop generat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7" y="4855718"/>
            <a:ext cx="3192695" cy="273659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cyberphysics.co.uk/graphics/diagrams/electricity/Mains.gif"/>
          <p:cNvPicPr>
            <a:picLocks noChangeAspect="1" noChangeArrowheads="1"/>
          </p:cNvPicPr>
          <p:nvPr/>
        </p:nvPicPr>
        <p:blipFill rotWithShape="1">
          <a:blip r:embed="rId3">
            <a:extLst>
              <a:ext uri="{28A0092B-C50C-407E-A947-70E740481C1C}">
                <a14:useLocalDpi xmlns:a14="http://schemas.microsoft.com/office/drawing/2010/main" val="0"/>
              </a:ext>
            </a:extLst>
          </a:blip>
          <a:srcRect l="197" t="10288"/>
          <a:stretch/>
        </p:blipFill>
        <p:spPr bwMode="auto">
          <a:xfrm>
            <a:off x="7203233" y="4064490"/>
            <a:ext cx="5103845" cy="280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90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 Generator Calculations – </a:t>
            </a:r>
            <a:r>
              <a:rPr lang="en-AU" dirty="0" smtClean="0">
                <a:solidFill>
                  <a:srgbClr val="00B050"/>
                </a:solidFill>
              </a:rPr>
              <a:t>PEAK or MAX</a:t>
            </a:r>
            <a:r>
              <a:rPr lang="en-AU" dirty="0" smtClean="0"/>
              <a:t> </a:t>
            </a:r>
            <a:r>
              <a:rPr lang="en-AU" dirty="0" err="1" smtClean="0"/>
              <a:t>e.m.f</a:t>
            </a:r>
            <a:r>
              <a:rPr lang="en-AU" dirty="0" smtClean="0"/>
              <a:t>.</a:t>
            </a:r>
            <a:endParaRPr lang="en-AU" dirty="0"/>
          </a:p>
        </p:txBody>
      </p:sp>
      <p:sp>
        <p:nvSpPr>
          <p:cNvPr id="3" name="Content Placeholder 2"/>
          <p:cNvSpPr>
            <a:spLocks noGrp="1"/>
          </p:cNvSpPr>
          <p:nvPr>
            <p:ph idx="1"/>
          </p:nvPr>
        </p:nvSpPr>
        <p:spPr>
          <a:xfrm>
            <a:off x="609600" y="1789938"/>
            <a:ext cx="8077200" cy="4324350"/>
          </a:xfrm>
        </p:spPr>
        <p:txBody>
          <a:bodyPr/>
          <a:lstStyle/>
          <a:p>
            <a:pPr marL="109537" indent="0">
              <a:buNone/>
            </a:pPr>
            <a:r>
              <a:rPr lang="en-AU" dirty="0" smtClean="0"/>
              <a:t>Since the coil is rotation through a circle, </a:t>
            </a:r>
          </a:p>
          <a:p>
            <a:pPr marL="109537" indent="0">
              <a:buNone/>
            </a:pPr>
            <a:r>
              <a:rPr lang="en-AU" dirty="0" smtClean="0"/>
              <a:t>the distance covered in one rotation is equal to the circumference, and therefore the velocity is equal to  </a:t>
            </a:r>
          </a:p>
          <a:p>
            <a:pPr marL="109537" indent="0">
              <a:buNone/>
            </a:pPr>
            <a:endParaRPr lang="en-AU" dirty="0"/>
          </a:p>
          <a:p>
            <a:pPr marL="109537" indent="0">
              <a:buNone/>
            </a:pPr>
            <a:endParaRPr lang="en-AU" dirty="0" smtClean="0"/>
          </a:p>
          <a:p>
            <a:pPr marL="109537" indent="0">
              <a:buNone/>
            </a:pPr>
            <a:r>
              <a:rPr lang="en-AU" dirty="0" smtClean="0"/>
              <a:t>			and			therefore</a:t>
            </a:r>
          </a:p>
          <a:p>
            <a:pPr marL="109537" indent="0">
              <a:buNone/>
            </a:pPr>
            <a:endParaRPr lang="en-AU" dirty="0"/>
          </a:p>
          <a:p>
            <a:pPr marL="109537" indent="0">
              <a:buNone/>
            </a:pPr>
            <a:r>
              <a:rPr lang="en-AU" dirty="0" smtClean="0"/>
              <a:t>				 </a:t>
            </a:r>
          </a:p>
        </p:txBody>
      </p:sp>
      <p:pic>
        <p:nvPicPr>
          <p:cNvPr id="5" name="Picture 2" descr="Single Loop generator "/>
          <p:cNvPicPr>
            <a:picLocks noChangeAspect="1" noChangeArrowheads="1"/>
          </p:cNvPicPr>
          <p:nvPr/>
        </p:nvPicPr>
        <p:blipFill rotWithShape="1">
          <a:blip r:embed="rId2">
            <a:extLst>
              <a:ext uri="{28A0092B-C50C-407E-A947-70E740481C1C}">
                <a14:useLocalDpi xmlns:a14="http://schemas.microsoft.com/office/drawing/2010/main" val="0"/>
              </a:ext>
            </a:extLst>
          </a:blip>
          <a:srcRect l="-136" b="26045"/>
          <a:stretch/>
        </p:blipFill>
        <p:spPr bwMode="auto">
          <a:xfrm>
            <a:off x="8609476" y="1389888"/>
            <a:ext cx="3169436" cy="20063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1154900" y="4333849"/>
                <a:ext cx="1483932" cy="1083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1" i="1" smtClean="0">
                          <a:solidFill>
                            <a:srgbClr val="FF0000"/>
                          </a:solidFill>
                          <a:latin typeface="Cambria Math" panose="02040503050406030204" pitchFamily="18" charset="0"/>
                        </a:rPr>
                        <m:t>𝒗</m:t>
                      </m:r>
                      <m:r>
                        <a:rPr lang="en-AU" sz="2800" b="1" i="1" smtClean="0">
                          <a:solidFill>
                            <a:srgbClr val="FF0000"/>
                          </a:solidFill>
                          <a:latin typeface="Cambria Math" panose="02040503050406030204" pitchFamily="18" charset="0"/>
                        </a:rPr>
                        <m:t>=</m:t>
                      </m:r>
                      <m:f>
                        <m:fPr>
                          <m:ctrlPr>
                            <a:rPr lang="en-AU" sz="2800" b="1" i="1" smtClean="0">
                              <a:solidFill>
                                <a:srgbClr val="FF0000"/>
                              </a:solidFill>
                              <a:latin typeface="Cambria Math" panose="02040503050406030204" pitchFamily="18" charset="0"/>
                              <a:ea typeface="Cambria Math" panose="02040503050406030204" pitchFamily="18" charset="0"/>
                            </a:rPr>
                          </m:ctrlPr>
                        </m:fPr>
                        <m:num>
                          <m:r>
                            <a:rPr lang="en-AU" sz="2800" b="1" i="1" smtClean="0">
                              <a:solidFill>
                                <a:srgbClr val="FF0000"/>
                              </a:solidFill>
                              <a:latin typeface="Cambria Math" panose="02040503050406030204" pitchFamily="18" charset="0"/>
                            </a:rPr>
                            <m:t>𝟐</m:t>
                          </m:r>
                          <m:r>
                            <a:rPr lang="en-AU" sz="2800" b="1" i="1" smtClean="0">
                              <a:solidFill>
                                <a:srgbClr val="FF0000"/>
                              </a:solidFill>
                              <a:latin typeface="Cambria Math" panose="02040503050406030204" pitchFamily="18" charset="0"/>
                              <a:ea typeface="Cambria Math" panose="02040503050406030204" pitchFamily="18" charset="0"/>
                            </a:rPr>
                            <m:t>𝝅</m:t>
                          </m:r>
                          <m:r>
                            <a:rPr lang="en-AU" sz="2800" b="1" i="1" smtClean="0">
                              <a:solidFill>
                                <a:srgbClr val="FF0000"/>
                              </a:solidFill>
                              <a:latin typeface="Cambria Math" panose="02040503050406030204" pitchFamily="18" charset="0"/>
                              <a:ea typeface="Cambria Math" panose="02040503050406030204" pitchFamily="18" charset="0"/>
                            </a:rPr>
                            <m:t>𝒓</m:t>
                          </m:r>
                        </m:num>
                        <m:den>
                          <m:r>
                            <a:rPr lang="en-AU" sz="2800" b="1" i="1" smtClean="0">
                              <a:solidFill>
                                <a:srgbClr val="FF0000"/>
                              </a:solidFill>
                              <a:latin typeface="Cambria Math" panose="02040503050406030204" pitchFamily="18" charset="0"/>
                              <a:ea typeface="Cambria Math" panose="02040503050406030204" pitchFamily="18" charset="0"/>
                            </a:rPr>
                            <m:t>𝑻</m:t>
                          </m:r>
                        </m:den>
                      </m:f>
                    </m:oMath>
                  </m:oMathPara>
                </a14:m>
                <a:endParaRPr lang="en-AU" b="1" dirty="0" smtClean="0">
                  <a:ea typeface="Cambria Math" panose="02040503050406030204" pitchFamily="18" charset="0"/>
                </a:endParaRPr>
              </a:p>
              <a:p>
                <a:endParaRPr lang="en-AU" dirty="0"/>
              </a:p>
            </p:txBody>
          </p:sp>
        </mc:Choice>
        <mc:Fallback xmlns="">
          <p:sp>
            <p:nvSpPr>
              <p:cNvPr id="4" name="TextBox 3"/>
              <p:cNvSpPr txBox="1">
                <a:spLocks noRot="1" noChangeAspect="1" noMove="1" noResize="1" noEditPoints="1" noAdjustHandles="1" noChangeArrowheads="1" noChangeShapeType="1" noTextEdit="1"/>
              </p:cNvSpPr>
              <p:nvPr/>
            </p:nvSpPr>
            <p:spPr>
              <a:xfrm>
                <a:off x="1154900" y="4333849"/>
                <a:ext cx="1483932" cy="1083630"/>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741649" y="4333849"/>
                <a:ext cx="1076000" cy="1083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800" b="1" i="1" smtClean="0">
                          <a:solidFill>
                            <a:srgbClr val="0066FF"/>
                          </a:solidFill>
                          <a:latin typeface="Cambria Math" panose="02040503050406030204" pitchFamily="18" charset="0"/>
                        </a:rPr>
                        <m:t>𝒇</m:t>
                      </m:r>
                      <m:r>
                        <a:rPr lang="en-AU" sz="2800" b="1" i="1" smtClean="0">
                          <a:solidFill>
                            <a:srgbClr val="0066FF"/>
                          </a:solidFill>
                          <a:latin typeface="Cambria Math" panose="02040503050406030204" pitchFamily="18" charset="0"/>
                        </a:rPr>
                        <m:t>=</m:t>
                      </m:r>
                      <m:f>
                        <m:fPr>
                          <m:ctrlPr>
                            <a:rPr lang="en-AU" sz="2800" b="1" i="1" smtClean="0">
                              <a:solidFill>
                                <a:srgbClr val="0066FF"/>
                              </a:solidFill>
                              <a:latin typeface="Cambria Math" panose="02040503050406030204" pitchFamily="18" charset="0"/>
                              <a:ea typeface="Cambria Math" panose="02040503050406030204" pitchFamily="18" charset="0"/>
                            </a:rPr>
                          </m:ctrlPr>
                        </m:fPr>
                        <m:num>
                          <m:r>
                            <a:rPr lang="en-AU" sz="2800" b="1" i="1" smtClean="0">
                              <a:solidFill>
                                <a:srgbClr val="0066FF"/>
                              </a:solidFill>
                              <a:latin typeface="Cambria Math" panose="02040503050406030204" pitchFamily="18" charset="0"/>
                            </a:rPr>
                            <m:t>𝟏</m:t>
                          </m:r>
                        </m:num>
                        <m:den>
                          <m:r>
                            <a:rPr lang="en-AU" sz="2800" b="1" i="1" smtClean="0">
                              <a:solidFill>
                                <a:srgbClr val="0066FF"/>
                              </a:solidFill>
                              <a:latin typeface="Cambria Math" panose="02040503050406030204" pitchFamily="18" charset="0"/>
                              <a:ea typeface="Cambria Math" panose="02040503050406030204" pitchFamily="18" charset="0"/>
                            </a:rPr>
                            <m:t>𝑻</m:t>
                          </m:r>
                        </m:den>
                      </m:f>
                    </m:oMath>
                  </m:oMathPara>
                </a14:m>
                <a:endParaRPr lang="en-AU" b="1" dirty="0" smtClean="0">
                  <a:ea typeface="Cambria Math" panose="02040503050406030204" pitchFamily="18" charset="0"/>
                </a:endParaRPr>
              </a:p>
              <a:p>
                <a:endParaRPr lang="en-AU" dirty="0"/>
              </a:p>
            </p:txBody>
          </p:sp>
        </mc:Choice>
        <mc:Fallback xmlns="">
          <p:sp>
            <p:nvSpPr>
              <p:cNvPr id="7" name="TextBox 6"/>
              <p:cNvSpPr txBox="1">
                <a:spLocks noRot="1" noChangeAspect="1" noMove="1" noResize="1" noEditPoints="1" noAdjustHandles="1" noChangeArrowheads="1" noChangeShapeType="1" noTextEdit="1"/>
              </p:cNvSpPr>
              <p:nvPr/>
            </p:nvSpPr>
            <p:spPr>
              <a:xfrm>
                <a:off x="4741649" y="4333849"/>
                <a:ext cx="1076000" cy="108363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959708" y="4333849"/>
                <a:ext cx="1928605"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008000"/>
                          </a:solidFill>
                          <a:latin typeface="Cambria Math" panose="02040503050406030204" pitchFamily="18" charset="0"/>
                        </a:rPr>
                        <m:t>𝒗</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𝟐</m:t>
                      </m:r>
                      <m:r>
                        <a:rPr lang="en-AU" sz="3200" b="1" i="1" smtClean="0">
                          <a:solidFill>
                            <a:srgbClr val="008000"/>
                          </a:solidFill>
                          <a:latin typeface="Cambria Math" panose="02040503050406030204" pitchFamily="18" charset="0"/>
                          <a:ea typeface="Cambria Math" panose="02040503050406030204" pitchFamily="18" charset="0"/>
                        </a:rPr>
                        <m:t>𝝅</m:t>
                      </m:r>
                      <m:r>
                        <a:rPr lang="en-AU" sz="3200" b="1" i="1" smtClean="0">
                          <a:solidFill>
                            <a:srgbClr val="008000"/>
                          </a:solidFill>
                          <a:latin typeface="Cambria Math" panose="02040503050406030204" pitchFamily="18" charset="0"/>
                          <a:ea typeface="Cambria Math" panose="02040503050406030204" pitchFamily="18" charset="0"/>
                        </a:rPr>
                        <m:t>𝒓𝒇</m:t>
                      </m:r>
                    </m:oMath>
                  </m:oMathPara>
                </a14:m>
                <a:endParaRPr lang="en-AU" sz="3200" b="1" dirty="0" smtClean="0">
                  <a:solidFill>
                    <a:srgbClr val="008000"/>
                  </a:solidFill>
                  <a:ea typeface="Cambria Math" panose="02040503050406030204" pitchFamily="18" charset="0"/>
                </a:endParaRPr>
              </a:p>
              <a:p>
                <a:endParaRPr lang="en-AU" dirty="0"/>
              </a:p>
            </p:txBody>
          </p:sp>
        </mc:Choice>
        <mc:Fallback xmlns="">
          <p:sp>
            <p:nvSpPr>
              <p:cNvPr id="8" name="TextBox 7"/>
              <p:cNvSpPr txBox="1">
                <a:spLocks noRot="1" noChangeAspect="1" noMove="1" noResize="1" noEditPoints="1" noAdjustHandles="1" noChangeArrowheads="1" noChangeShapeType="1" noTextEdit="1"/>
              </p:cNvSpPr>
              <p:nvPr/>
            </p:nvSpPr>
            <p:spPr>
              <a:xfrm>
                <a:off x="7959708" y="4333849"/>
                <a:ext cx="1928605" cy="769441"/>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54900" y="5417479"/>
                <a:ext cx="2553263"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7030A0"/>
                          </a:solidFill>
                          <a:latin typeface="Cambria Math" panose="02040503050406030204" pitchFamily="18" charset="0"/>
                        </a:rPr>
                        <m:t>𝒆</m:t>
                      </m:r>
                      <m:r>
                        <a:rPr lang="en-AU" sz="3200" b="1" i="1" smtClean="0">
                          <a:solidFill>
                            <a:srgbClr val="7030A0"/>
                          </a:solidFill>
                          <a:latin typeface="Cambria Math" panose="02040503050406030204" pitchFamily="18" charset="0"/>
                        </a:rPr>
                        <m:t>.</m:t>
                      </m:r>
                      <m:r>
                        <a:rPr lang="en-AU" sz="3200" b="1" i="1" smtClean="0">
                          <a:solidFill>
                            <a:srgbClr val="7030A0"/>
                          </a:solidFill>
                          <a:latin typeface="Cambria Math" panose="02040503050406030204" pitchFamily="18" charset="0"/>
                        </a:rPr>
                        <m:t>𝒎</m:t>
                      </m:r>
                      <m:r>
                        <a:rPr lang="en-AU" sz="3200" b="1" i="1" smtClean="0">
                          <a:solidFill>
                            <a:srgbClr val="7030A0"/>
                          </a:solidFill>
                          <a:latin typeface="Cambria Math" panose="02040503050406030204" pitchFamily="18" charset="0"/>
                        </a:rPr>
                        <m:t>.</m:t>
                      </m:r>
                      <m:r>
                        <a:rPr lang="en-AU" sz="3200" b="1" i="1" smtClean="0">
                          <a:solidFill>
                            <a:srgbClr val="7030A0"/>
                          </a:solidFill>
                          <a:latin typeface="Cambria Math" panose="02040503050406030204" pitchFamily="18" charset="0"/>
                        </a:rPr>
                        <m:t>𝒇</m:t>
                      </m:r>
                      <m:r>
                        <a:rPr lang="en-AU" sz="3200" b="1" i="1" smtClean="0">
                          <a:solidFill>
                            <a:srgbClr val="7030A0"/>
                          </a:solidFill>
                          <a:latin typeface="Cambria Math" panose="02040503050406030204" pitchFamily="18" charset="0"/>
                        </a:rPr>
                        <m:t>=</m:t>
                      </m:r>
                      <m:r>
                        <a:rPr lang="en-AU" sz="3200" b="1" i="1" smtClean="0">
                          <a:solidFill>
                            <a:srgbClr val="7030A0"/>
                          </a:solidFill>
                          <a:latin typeface="Cambria Math" panose="02040503050406030204" pitchFamily="18" charset="0"/>
                        </a:rPr>
                        <m:t>𝒍𝒗𝑩</m:t>
                      </m:r>
                    </m:oMath>
                  </m:oMathPara>
                </a14:m>
                <a:endParaRPr lang="en-AU" sz="3200" b="1" dirty="0" smtClean="0">
                  <a:solidFill>
                    <a:srgbClr val="7030A0"/>
                  </a:solidFill>
                  <a:ea typeface="Cambria Math" panose="02040503050406030204" pitchFamily="18" charset="0"/>
                </a:endParaRPr>
              </a:p>
              <a:p>
                <a:endParaRPr lang="en-AU" dirty="0"/>
              </a:p>
            </p:txBody>
          </p:sp>
        </mc:Choice>
        <mc:Fallback xmlns="">
          <p:sp>
            <p:nvSpPr>
              <p:cNvPr id="10" name="TextBox 9"/>
              <p:cNvSpPr txBox="1">
                <a:spLocks noRot="1" noChangeAspect="1" noMove="1" noResize="1" noEditPoints="1" noAdjustHandles="1" noChangeArrowheads="1" noChangeShapeType="1" noTextEdit="1"/>
              </p:cNvSpPr>
              <p:nvPr/>
            </p:nvSpPr>
            <p:spPr>
              <a:xfrm>
                <a:off x="1154900" y="5417479"/>
                <a:ext cx="2553263" cy="769441"/>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919072" y="5417478"/>
                <a:ext cx="4009876"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008000"/>
                          </a:solidFill>
                          <a:latin typeface="Cambria Math" panose="02040503050406030204" pitchFamily="18" charset="0"/>
                        </a:rPr>
                        <m:t>𝒆</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𝒎</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𝒇</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𝒍</m:t>
                      </m:r>
                      <m:r>
                        <a:rPr lang="en-AU" sz="3200" b="1" i="1" smtClean="0">
                          <a:solidFill>
                            <a:srgbClr val="008000"/>
                          </a:solidFill>
                          <a:latin typeface="Cambria Math" panose="02040503050406030204" pitchFamily="18" charset="0"/>
                        </a:rPr>
                        <m:t> </m:t>
                      </m:r>
                      <m:r>
                        <a:rPr lang="en-AU" sz="3200" b="1" i="1">
                          <a:solidFill>
                            <a:srgbClr val="008000"/>
                          </a:solidFill>
                          <a:latin typeface="Cambria Math" panose="02040503050406030204" pitchFamily="18" charset="0"/>
                        </a:rPr>
                        <m:t>𝟐</m:t>
                      </m:r>
                      <m:r>
                        <a:rPr lang="en-AU" sz="3200" b="1" i="1">
                          <a:solidFill>
                            <a:srgbClr val="008000"/>
                          </a:solidFill>
                          <a:latin typeface="Cambria Math" panose="02040503050406030204" pitchFamily="18" charset="0"/>
                          <a:ea typeface="Cambria Math" panose="02040503050406030204" pitchFamily="18" charset="0"/>
                        </a:rPr>
                        <m:t>𝝅</m:t>
                      </m:r>
                      <m:r>
                        <a:rPr lang="en-AU" sz="3200" b="1" i="1">
                          <a:solidFill>
                            <a:srgbClr val="008000"/>
                          </a:solidFill>
                          <a:latin typeface="Cambria Math" panose="02040503050406030204" pitchFamily="18" charset="0"/>
                          <a:ea typeface="Cambria Math" panose="02040503050406030204" pitchFamily="18" charset="0"/>
                        </a:rPr>
                        <m:t>𝒓𝒇</m:t>
                      </m:r>
                      <m:r>
                        <a:rPr lang="en-AU" sz="3200" b="1" i="1" smtClean="0">
                          <a:solidFill>
                            <a:srgbClr val="008000"/>
                          </a:solidFill>
                          <a:latin typeface="Cambria Math" panose="02040503050406030204" pitchFamily="18" charset="0"/>
                          <a:ea typeface="Cambria Math" panose="02040503050406030204" pitchFamily="18" charset="0"/>
                        </a:rPr>
                        <m:t> </m:t>
                      </m:r>
                      <m:r>
                        <a:rPr lang="en-AU" sz="3200" b="1" i="1" smtClean="0">
                          <a:solidFill>
                            <a:srgbClr val="008000"/>
                          </a:solidFill>
                          <a:latin typeface="Cambria Math" panose="02040503050406030204" pitchFamily="18" charset="0"/>
                        </a:rPr>
                        <m:t>𝑩</m:t>
                      </m:r>
                    </m:oMath>
                  </m:oMathPara>
                </a14:m>
                <a:endParaRPr lang="en-AU" sz="3200" b="1" dirty="0" smtClean="0">
                  <a:solidFill>
                    <a:srgbClr val="008000"/>
                  </a:solidFill>
                  <a:ea typeface="Cambria Math" panose="02040503050406030204" pitchFamily="18" charset="0"/>
                </a:endParaRPr>
              </a:p>
              <a:p>
                <a:endParaRPr lang="en-AU" dirty="0"/>
              </a:p>
            </p:txBody>
          </p:sp>
        </mc:Choice>
        <mc:Fallback xmlns="">
          <p:sp>
            <p:nvSpPr>
              <p:cNvPr id="11" name="TextBox 10"/>
              <p:cNvSpPr txBox="1">
                <a:spLocks noRot="1" noChangeAspect="1" noMove="1" noResize="1" noEditPoints="1" noAdjustHandles="1" noChangeArrowheads="1" noChangeShapeType="1" noTextEdit="1"/>
              </p:cNvSpPr>
              <p:nvPr/>
            </p:nvSpPr>
            <p:spPr>
              <a:xfrm>
                <a:off x="6919072" y="5417478"/>
                <a:ext cx="4009876" cy="769441"/>
              </a:xfrm>
              <a:prstGeom prst="rect">
                <a:avLst/>
              </a:prstGeom>
              <a:blipFill>
                <a:blip r:embed="rId7"/>
                <a:stretch>
                  <a:fillRect/>
                </a:stretch>
              </a:blipFill>
            </p:spPr>
            <p:txBody>
              <a:bodyPr/>
              <a:lstStyle/>
              <a:p>
                <a:r>
                  <a:rPr lang="en-AU">
                    <a:noFill/>
                  </a:rPr>
                  <a:t> </a:t>
                </a:r>
              </a:p>
            </p:txBody>
          </p:sp>
        </mc:Fallback>
      </mc:AlternateContent>
      <p:sp>
        <p:nvSpPr>
          <p:cNvPr id="6" name="Rectangle 5"/>
          <p:cNvSpPr/>
          <p:nvPr/>
        </p:nvSpPr>
        <p:spPr>
          <a:xfrm>
            <a:off x="9410587" y="1928328"/>
            <a:ext cx="434734" cy="584775"/>
          </a:xfrm>
          <a:prstGeom prst="rect">
            <a:avLst/>
          </a:prstGeom>
        </p:spPr>
        <p:txBody>
          <a:bodyPr wrap="none">
            <a:spAutoFit/>
          </a:bodyPr>
          <a:lstStyle/>
          <a:p>
            <a:r>
              <a:rPr lang="en-AU" sz="3200" b="1" dirty="0" smtClean="0">
                <a:solidFill>
                  <a:srgbClr val="FF0000"/>
                </a:solidFill>
              </a:rPr>
              <a:t>L</a:t>
            </a:r>
            <a:endParaRPr lang="en-AU" sz="3200" b="1" dirty="0">
              <a:solidFill>
                <a:srgbClr val="FF0000"/>
              </a:solidFill>
            </a:endParaRPr>
          </a:p>
        </p:txBody>
      </p:sp>
      <p:sp>
        <p:nvSpPr>
          <p:cNvPr id="13" name="Rectangle 12"/>
          <p:cNvSpPr/>
          <p:nvPr/>
        </p:nvSpPr>
        <p:spPr>
          <a:xfrm>
            <a:off x="9845321" y="2077513"/>
            <a:ext cx="344966" cy="584775"/>
          </a:xfrm>
          <a:prstGeom prst="rect">
            <a:avLst/>
          </a:prstGeom>
        </p:spPr>
        <p:txBody>
          <a:bodyPr wrap="none">
            <a:spAutoFit/>
          </a:bodyPr>
          <a:lstStyle/>
          <a:p>
            <a:r>
              <a:rPr lang="en-AU" sz="3200" b="1" dirty="0" smtClean="0">
                <a:solidFill>
                  <a:srgbClr val="FF0000"/>
                </a:solidFill>
              </a:rPr>
              <a:t>r</a:t>
            </a:r>
            <a:endParaRPr lang="en-AU" sz="3200" b="1" dirty="0">
              <a:solidFill>
                <a:srgbClr val="FF0000"/>
              </a:solidFill>
            </a:endParaRPr>
          </a:p>
        </p:txBody>
      </p:sp>
      <p:cxnSp>
        <p:nvCxnSpPr>
          <p:cNvPr id="15" name="Straight Arrow Connector 14"/>
          <p:cNvCxnSpPr/>
          <p:nvPr/>
        </p:nvCxnSpPr>
        <p:spPr>
          <a:xfrm>
            <a:off x="9207049" y="4875664"/>
            <a:ext cx="194394" cy="552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60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3540eob9sfqvwwmw3ldxigj4.wpengine.netdna-cdn.com/wp-content/uploads/2014/03/Phew-man-5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793" y="4603870"/>
            <a:ext cx="4036207" cy="22672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AC Generator Calculations – </a:t>
            </a:r>
            <a:r>
              <a:rPr lang="en-AU" dirty="0" smtClean="0">
                <a:solidFill>
                  <a:srgbClr val="00B050"/>
                </a:solidFill>
              </a:rPr>
              <a:t>PEAK or MAX</a:t>
            </a:r>
            <a:r>
              <a:rPr lang="en-AU" dirty="0" smtClean="0"/>
              <a:t> </a:t>
            </a:r>
            <a:r>
              <a:rPr lang="en-AU" dirty="0" err="1" smtClean="0"/>
              <a:t>e.m.f</a:t>
            </a:r>
            <a:r>
              <a:rPr lang="en-AU" dirty="0" smtClean="0"/>
              <a:t>.</a:t>
            </a:r>
            <a:endParaRPr lang="en-AU" dirty="0"/>
          </a:p>
        </p:txBody>
      </p:sp>
      <p:sp>
        <p:nvSpPr>
          <p:cNvPr id="3" name="Content Placeholder 2"/>
          <p:cNvSpPr>
            <a:spLocks noGrp="1"/>
          </p:cNvSpPr>
          <p:nvPr>
            <p:ph idx="1"/>
          </p:nvPr>
        </p:nvSpPr>
        <p:spPr>
          <a:xfrm>
            <a:off x="609600" y="2456688"/>
            <a:ext cx="8077200" cy="4324350"/>
          </a:xfrm>
        </p:spPr>
        <p:txBody>
          <a:bodyPr/>
          <a:lstStyle/>
          <a:p>
            <a:pPr marL="109537" indent="0">
              <a:buNone/>
            </a:pPr>
            <a:r>
              <a:rPr lang="en-AU" dirty="0"/>
              <a:t>But 2r = Diameter </a:t>
            </a:r>
            <a:r>
              <a:rPr lang="en-AU" dirty="0" smtClean="0"/>
              <a:t>(which is the width of the coil) .</a:t>
            </a:r>
          </a:p>
          <a:p>
            <a:pPr marL="109537" indent="0">
              <a:buNone/>
            </a:pPr>
            <a:r>
              <a:rPr lang="en-AU" dirty="0" smtClean="0"/>
              <a:t>and </a:t>
            </a:r>
            <a:r>
              <a:rPr lang="en-AU" dirty="0"/>
              <a:t>Length x Diameter </a:t>
            </a:r>
            <a:r>
              <a:rPr lang="en-AU" dirty="0" smtClean="0"/>
              <a:t>= </a:t>
            </a:r>
            <a:r>
              <a:rPr lang="en-AU" b="1" dirty="0">
                <a:solidFill>
                  <a:srgbClr val="0066FF"/>
                </a:solidFill>
              </a:rPr>
              <a:t>Area</a:t>
            </a:r>
            <a:r>
              <a:rPr lang="en-AU" dirty="0"/>
              <a:t> of the </a:t>
            </a:r>
            <a:r>
              <a:rPr lang="en-AU" dirty="0" smtClean="0"/>
              <a:t>coil   </a:t>
            </a:r>
            <a:r>
              <a:rPr lang="en-AU" dirty="0"/>
              <a:t>so</a:t>
            </a:r>
            <a:r>
              <a:rPr lang="en-AU" dirty="0" smtClean="0"/>
              <a:t>….(for each side) </a:t>
            </a:r>
          </a:p>
          <a:p>
            <a:pPr marL="109537" indent="0">
              <a:buNone/>
            </a:pPr>
            <a:endParaRPr lang="en-AU" dirty="0"/>
          </a:p>
          <a:p>
            <a:pPr marL="109537" indent="0">
              <a:buNone/>
            </a:pPr>
            <a:endParaRPr lang="en-AU" dirty="0" smtClean="0"/>
          </a:p>
          <a:p>
            <a:pPr marL="109537" indent="0">
              <a:buNone/>
            </a:pPr>
            <a:r>
              <a:rPr lang="en-AU" dirty="0" smtClean="0"/>
              <a:t>Considering both sides and the number of turns the </a:t>
            </a:r>
            <a:r>
              <a:rPr lang="en-AU" b="1" dirty="0">
                <a:solidFill>
                  <a:srgbClr val="0066FF"/>
                </a:solidFill>
              </a:rPr>
              <a:t>maximum</a:t>
            </a:r>
            <a:r>
              <a:rPr lang="en-AU" dirty="0" smtClean="0"/>
              <a:t> </a:t>
            </a:r>
            <a:r>
              <a:rPr lang="en-AU" dirty="0" err="1" smtClean="0"/>
              <a:t>e.m.f</a:t>
            </a:r>
            <a:r>
              <a:rPr lang="en-AU" dirty="0" smtClean="0"/>
              <a:t>. becomes…</a:t>
            </a:r>
            <a:endParaRPr lang="en-AU" dirty="0"/>
          </a:p>
          <a:p>
            <a:pPr marL="109537" indent="0">
              <a:buNone/>
            </a:pPr>
            <a:endParaRPr lang="en-AU" dirty="0"/>
          </a:p>
          <a:p>
            <a:pPr marL="109537" indent="0">
              <a:buNone/>
            </a:pPr>
            <a:r>
              <a:rPr lang="en-AU" dirty="0" smtClean="0"/>
              <a:t>			</a:t>
            </a:r>
          </a:p>
        </p:txBody>
      </p:sp>
      <p:pic>
        <p:nvPicPr>
          <p:cNvPr id="5" name="Picture 2" descr="Single Loop generator "/>
          <p:cNvPicPr>
            <a:picLocks noChangeAspect="1" noChangeArrowheads="1"/>
          </p:cNvPicPr>
          <p:nvPr/>
        </p:nvPicPr>
        <p:blipFill rotWithShape="1">
          <a:blip r:embed="rId3">
            <a:extLst>
              <a:ext uri="{28A0092B-C50C-407E-A947-70E740481C1C}">
                <a14:useLocalDpi xmlns:a14="http://schemas.microsoft.com/office/drawing/2010/main" val="0"/>
              </a:ext>
            </a:extLst>
          </a:blip>
          <a:srcRect l="-136" b="26045"/>
          <a:stretch/>
        </p:blipFill>
        <p:spPr bwMode="auto">
          <a:xfrm>
            <a:off x="8609476" y="1389888"/>
            <a:ext cx="3169436" cy="20063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10587" y="1928328"/>
            <a:ext cx="434734" cy="584775"/>
          </a:xfrm>
          <a:prstGeom prst="rect">
            <a:avLst/>
          </a:prstGeom>
        </p:spPr>
        <p:txBody>
          <a:bodyPr wrap="none">
            <a:spAutoFit/>
          </a:bodyPr>
          <a:lstStyle/>
          <a:p>
            <a:r>
              <a:rPr lang="en-AU" sz="3200" b="1" dirty="0" smtClean="0">
                <a:solidFill>
                  <a:srgbClr val="FF0000"/>
                </a:solidFill>
              </a:rPr>
              <a:t>L</a:t>
            </a:r>
            <a:endParaRPr lang="en-AU" sz="3200" b="1" dirty="0">
              <a:solidFill>
                <a:srgbClr val="FF0000"/>
              </a:solidFill>
            </a:endParaRPr>
          </a:p>
        </p:txBody>
      </p:sp>
      <p:sp>
        <p:nvSpPr>
          <p:cNvPr id="13" name="Rectangle 12"/>
          <p:cNvSpPr/>
          <p:nvPr/>
        </p:nvSpPr>
        <p:spPr>
          <a:xfrm>
            <a:off x="9845321" y="2077513"/>
            <a:ext cx="344966" cy="584775"/>
          </a:xfrm>
          <a:prstGeom prst="rect">
            <a:avLst/>
          </a:prstGeom>
        </p:spPr>
        <p:txBody>
          <a:bodyPr wrap="none">
            <a:spAutoFit/>
          </a:bodyPr>
          <a:lstStyle/>
          <a:p>
            <a:r>
              <a:rPr lang="en-AU" sz="3200" b="1" dirty="0" smtClean="0">
                <a:solidFill>
                  <a:srgbClr val="FF0000"/>
                </a:solidFill>
              </a:rPr>
              <a:t>r</a:t>
            </a:r>
            <a:endParaRPr lang="en-AU" sz="3200" b="1" dirty="0">
              <a:solidFill>
                <a:srgbClr val="FF0000"/>
              </a:solidFill>
            </a:endParaRPr>
          </a:p>
        </p:txBody>
      </p:sp>
      <mc:AlternateContent xmlns:mc="http://schemas.openxmlformats.org/markup-compatibility/2006" xmlns:a14="http://schemas.microsoft.com/office/drawing/2010/main">
        <mc:Choice Requires="a14">
          <p:sp>
            <p:nvSpPr>
              <p:cNvPr id="19" name="TextBox 18"/>
              <p:cNvSpPr txBox="1"/>
              <p:nvPr/>
            </p:nvSpPr>
            <p:spPr>
              <a:xfrm>
                <a:off x="1835008" y="4139388"/>
                <a:ext cx="400987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008000"/>
                          </a:solidFill>
                          <a:latin typeface="Cambria Math" panose="02040503050406030204" pitchFamily="18" charset="0"/>
                        </a:rPr>
                        <m:t>𝒆</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𝒎</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𝒇</m:t>
                      </m:r>
                      <m:r>
                        <a:rPr lang="en-AU" sz="3200" b="1" i="1" smtClean="0">
                          <a:solidFill>
                            <a:srgbClr val="008000"/>
                          </a:solidFill>
                          <a:latin typeface="Cambria Math" panose="02040503050406030204" pitchFamily="18" charset="0"/>
                        </a:rPr>
                        <m:t>=</m:t>
                      </m:r>
                      <m:r>
                        <a:rPr lang="en-AU" sz="3200" b="1" i="1">
                          <a:solidFill>
                            <a:srgbClr val="008000"/>
                          </a:solidFill>
                          <a:latin typeface="Cambria Math" panose="02040503050406030204" pitchFamily="18" charset="0"/>
                          <a:ea typeface="Cambria Math" panose="02040503050406030204" pitchFamily="18" charset="0"/>
                        </a:rPr>
                        <m:t>𝝅</m:t>
                      </m:r>
                      <m:r>
                        <a:rPr lang="en-AU" sz="3200" b="1" i="1" smtClean="0">
                          <a:solidFill>
                            <a:srgbClr val="008000"/>
                          </a:solidFill>
                          <a:latin typeface="Cambria Math" panose="02040503050406030204" pitchFamily="18" charset="0"/>
                          <a:ea typeface="Cambria Math" panose="02040503050406030204" pitchFamily="18" charset="0"/>
                        </a:rPr>
                        <m:t>𝑩𝑨</m:t>
                      </m:r>
                      <m:r>
                        <a:rPr lang="en-AU" sz="3200" b="1" i="1">
                          <a:solidFill>
                            <a:srgbClr val="008000"/>
                          </a:solidFill>
                          <a:latin typeface="Cambria Math" panose="02040503050406030204" pitchFamily="18" charset="0"/>
                          <a:ea typeface="Cambria Math" panose="02040503050406030204" pitchFamily="18" charset="0"/>
                        </a:rPr>
                        <m:t>𝒇</m:t>
                      </m:r>
                    </m:oMath>
                  </m:oMathPara>
                </a14:m>
                <a:endParaRPr lang="en-AU" dirty="0"/>
              </a:p>
            </p:txBody>
          </p:sp>
        </mc:Choice>
        <mc:Fallback xmlns="">
          <p:sp>
            <p:nvSpPr>
              <p:cNvPr id="19" name="TextBox 18"/>
              <p:cNvSpPr txBox="1">
                <a:spLocks noRot="1" noChangeAspect="1" noMove="1" noResize="1" noEditPoints="1" noAdjustHandles="1" noChangeArrowheads="1" noChangeShapeType="1" noTextEdit="1"/>
              </p:cNvSpPr>
              <p:nvPr/>
            </p:nvSpPr>
            <p:spPr>
              <a:xfrm>
                <a:off x="1835008" y="4139388"/>
                <a:ext cx="4009876" cy="492443"/>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35008" y="1623627"/>
                <a:ext cx="4009876"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008000"/>
                          </a:solidFill>
                          <a:latin typeface="Cambria Math" panose="02040503050406030204" pitchFamily="18" charset="0"/>
                        </a:rPr>
                        <m:t>𝒆</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𝒎</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𝒇</m:t>
                      </m:r>
                      <m:r>
                        <a:rPr lang="en-AU" sz="3200" b="1" i="1" smtClean="0">
                          <a:solidFill>
                            <a:srgbClr val="008000"/>
                          </a:solidFill>
                          <a:latin typeface="Cambria Math" panose="02040503050406030204" pitchFamily="18" charset="0"/>
                        </a:rPr>
                        <m:t>=</m:t>
                      </m:r>
                      <m:r>
                        <a:rPr lang="en-AU" sz="3200" b="1" i="1" smtClean="0">
                          <a:solidFill>
                            <a:srgbClr val="008000"/>
                          </a:solidFill>
                          <a:latin typeface="Cambria Math" panose="02040503050406030204" pitchFamily="18" charset="0"/>
                        </a:rPr>
                        <m:t>𝒍</m:t>
                      </m:r>
                      <m:r>
                        <a:rPr lang="en-AU" sz="3200" b="1" i="1" smtClean="0">
                          <a:solidFill>
                            <a:srgbClr val="008000"/>
                          </a:solidFill>
                          <a:latin typeface="Cambria Math" panose="02040503050406030204" pitchFamily="18" charset="0"/>
                        </a:rPr>
                        <m:t> </m:t>
                      </m:r>
                      <m:r>
                        <a:rPr lang="en-AU" sz="3200" b="1" i="1">
                          <a:solidFill>
                            <a:srgbClr val="008000"/>
                          </a:solidFill>
                          <a:latin typeface="Cambria Math" panose="02040503050406030204" pitchFamily="18" charset="0"/>
                        </a:rPr>
                        <m:t>𝟐</m:t>
                      </m:r>
                      <m:r>
                        <a:rPr lang="en-AU" sz="3200" b="1" i="1">
                          <a:solidFill>
                            <a:srgbClr val="008000"/>
                          </a:solidFill>
                          <a:latin typeface="Cambria Math" panose="02040503050406030204" pitchFamily="18" charset="0"/>
                          <a:ea typeface="Cambria Math" panose="02040503050406030204" pitchFamily="18" charset="0"/>
                        </a:rPr>
                        <m:t>𝝅</m:t>
                      </m:r>
                      <m:r>
                        <a:rPr lang="en-AU" sz="3200" b="1" i="1">
                          <a:solidFill>
                            <a:srgbClr val="008000"/>
                          </a:solidFill>
                          <a:latin typeface="Cambria Math" panose="02040503050406030204" pitchFamily="18" charset="0"/>
                          <a:ea typeface="Cambria Math" panose="02040503050406030204" pitchFamily="18" charset="0"/>
                        </a:rPr>
                        <m:t>𝒓𝒇</m:t>
                      </m:r>
                      <m:r>
                        <a:rPr lang="en-AU" sz="3200" b="1" i="1" smtClean="0">
                          <a:solidFill>
                            <a:srgbClr val="008000"/>
                          </a:solidFill>
                          <a:latin typeface="Cambria Math" panose="02040503050406030204" pitchFamily="18" charset="0"/>
                          <a:ea typeface="Cambria Math" panose="02040503050406030204" pitchFamily="18" charset="0"/>
                        </a:rPr>
                        <m:t> </m:t>
                      </m:r>
                      <m:r>
                        <a:rPr lang="en-AU" sz="3200" b="1" i="1" smtClean="0">
                          <a:solidFill>
                            <a:srgbClr val="008000"/>
                          </a:solidFill>
                          <a:latin typeface="Cambria Math" panose="02040503050406030204" pitchFamily="18" charset="0"/>
                        </a:rPr>
                        <m:t>𝑩</m:t>
                      </m:r>
                    </m:oMath>
                  </m:oMathPara>
                </a14:m>
                <a:endParaRPr lang="en-AU" sz="3200" b="1" dirty="0" smtClean="0">
                  <a:solidFill>
                    <a:srgbClr val="008000"/>
                  </a:solidFill>
                  <a:ea typeface="Cambria Math" panose="02040503050406030204" pitchFamily="18" charset="0"/>
                </a:endParaRPr>
              </a:p>
              <a:p>
                <a:endParaRPr lang="en-AU" dirty="0"/>
              </a:p>
            </p:txBody>
          </p:sp>
        </mc:Choice>
        <mc:Fallback xmlns="">
          <p:sp>
            <p:nvSpPr>
              <p:cNvPr id="14" name="TextBox 13"/>
              <p:cNvSpPr txBox="1">
                <a:spLocks noRot="1" noChangeAspect="1" noMove="1" noResize="1" noEditPoints="1" noAdjustHandles="1" noChangeArrowheads="1" noChangeShapeType="1" noTextEdit="1"/>
              </p:cNvSpPr>
              <p:nvPr/>
            </p:nvSpPr>
            <p:spPr>
              <a:xfrm>
                <a:off x="1835008" y="1623627"/>
                <a:ext cx="4009876" cy="769441"/>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017888" y="5737518"/>
                <a:ext cx="4009876"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rgbClr val="0066FF"/>
                          </a:solidFill>
                          <a:latin typeface="Cambria Math" panose="02040503050406030204" pitchFamily="18" charset="0"/>
                        </a:rPr>
                        <m:t>𝒆</m:t>
                      </m:r>
                      <m:r>
                        <a:rPr lang="en-AU" sz="3200" b="1" i="1" smtClean="0">
                          <a:solidFill>
                            <a:srgbClr val="0066FF"/>
                          </a:solidFill>
                          <a:latin typeface="Cambria Math" panose="02040503050406030204" pitchFamily="18" charset="0"/>
                        </a:rPr>
                        <m:t>.</m:t>
                      </m:r>
                      <m:r>
                        <a:rPr lang="en-AU" sz="3200" b="1" i="1" smtClean="0">
                          <a:solidFill>
                            <a:srgbClr val="0066FF"/>
                          </a:solidFill>
                          <a:latin typeface="Cambria Math" panose="02040503050406030204" pitchFamily="18" charset="0"/>
                        </a:rPr>
                        <m:t>𝒎</m:t>
                      </m:r>
                      <m:r>
                        <a:rPr lang="en-AU" sz="3200" b="1" i="1" smtClean="0">
                          <a:solidFill>
                            <a:srgbClr val="0066FF"/>
                          </a:solidFill>
                          <a:latin typeface="Cambria Math" panose="02040503050406030204" pitchFamily="18" charset="0"/>
                        </a:rPr>
                        <m:t>.</m:t>
                      </m:r>
                      <m:r>
                        <a:rPr lang="en-AU" sz="3200" b="1" i="1" smtClean="0">
                          <a:solidFill>
                            <a:srgbClr val="0066FF"/>
                          </a:solidFill>
                          <a:latin typeface="Cambria Math" panose="02040503050406030204" pitchFamily="18" charset="0"/>
                        </a:rPr>
                        <m:t>𝒇</m:t>
                      </m:r>
                      <m:r>
                        <a:rPr lang="en-AU" sz="3200" b="1" i="1" smtClean="0">
                          <a:solidFill>
                            <a:srgbClr val="0066FF"/>
                          </a:solidFill>
                          <a:latin typeface="Cambria Math" panose="02040503050406030204" pitchFamily="18" charset="0"/>
                        </a:rPr>
                        <m:t>=</m:t>
                      </m:r>
                      <m:r>
                        <a:rPr lang="en-AU" sz="3200" b="1" i="1">
                          <a:solidFill>
                            <a:srgbClr val="0066FF"/>
                          </a:solidFill>
                          <a:latin typeface="Cambria Math" panose="02040503050406030204" pitchFamily="18" charset="0"/>
                        </a:rPr>
                        <m:t>𝟐</m:t>
                      </m:r>
                      <m:r>
                        <a:rPr lang="en-AU" sz="3200" b="1" i="1">
                          <a:solidFill>
                            <a:srgbClr val="0066FF"/>
                          </a:solidFill>
                          <a:latin typeface="Cambria Math" panose="02040503050406030204" pitchFamily="18" charset="0"/>
                          <a:ea typeface="Cambria Math" panose="02040503050406030204" pitchFamily="18" charset="0"/>
                        </a:rPr>
                        <m:t>𝝅</m:t>
                      </m:r>
                      <m:r>
                        <a:rPr lang="en-AU" sz="3200" b="1" i="1" smtClean="0">
                          <a:solidFill>
                            <a:srgbClr val="0066FF"/>
                          </a:solidFill>
                          <a:latin typeface="Cambria Math" panose="02040503050406030204" pitchFamily="18" charset="0"/>
                          <a:ea typeface="Cambria Math" panose="02040503050406030204" pitchFamily="18" charset="0"/>
                        </a:rPr>
                        <m:t>𝑩𝑨𝑵</m:t>
                      </m:r>
                      <m:r>
                        <a:rPr lang="en-AU" sz="3200" b="1" i="1">
                          <a:solidFill>
                            <a:srgbClr val="0066FF"/>
                          </a:solidFill>
                          <a:latin typeface="Cambria Math" panose="02040503050406030204" pitchFamily="18" charset="0"/>
                          <a:ea typeface="Cambria Math" panose="02040503050406030204" pitchFamily="18" charset="0"/>
                        </a:rPr>
                        <m:t>𝒇</m:t>
                      </m:r>
                    </m:oMath>
                  </m:oMathPara>
                </a14:m>
                <a:endParaRPr lang="en-AU" sz="3200" b="1" dirty="0" smtClean="0">
                  <a:solidFill>
                    <a:srgbClr val="0066FF"/>
                  </a:solidFill>
                  <a:ea typeface="Cambria Math" panose="02040503050406030204" pitchFamily="18" charset="0"/>
                </a:endParaRPr>
              </a:p>
              <a:p>
                <a:endParaRPr lang="en-AU" dirty="0"/>
              </a:p>
            </p:txBody>
          </p:sp>
        </mc:Choice>
        <mc:Fallback xmlns="">
          <p:sp>
            <p:nvSpPr>
              <p:cNvPr id="17" name="TextBox 16"/>
              <p:cNvSpPr txBox="1">
                <a:spLocks noRot="1" noChangeAspect="1" noMove="1" noResize="1" noEditPoints="1" noAdjustHandles="1" noChangeArrowheads="1" noChangeShapeType="1" noTextEdit="1"/>
              </p:cNvSpPr>
              <p:nvPr/>
            </p:nvSpPr>
            <p:spPr>
              <a:xfrm>
                <a:off x="2017888" y="5737518"/>
                <a:ext cx="4009876" cy="769441"/>
              </a:xfrm>
              <a:prstGeom prst="rect">
                <a:avLst/>
              </a:prstGeom>
              <a:blipFill>
                <a:blip r:embed="rId6"/>
                <a:stretch>
                  <a:fillRect/>
                </a:stretch>
              </a:blipFill>
            </p:spPr>
            <p:txBody>
              <a:bodyPr/>
              <a:lstStyle/>
              <a:p>
                <a:r>
                  <a:rPr lang="en-AU">
                    <a:noFill/>
                  </a:rPr>
                  <a:t> </a:t>
                </a:r>
              </a:p>
            </p:txBody>
          </p:sp>
        </mc:Fallback>
      </mc:AlternateContent>
      <p:pic>
        <p:nvPicPr>
          <p:cNvPr id="9" name="Picture 8"/>
          <p:cNvPicPr>
            <a:picLocks noChangeAspect="1"/>
          </p:cNvPicPr>
          <p:nvPr/>
        </p:nvPicPr>
        <p:blipFill>
          <a:blip r:embed="rId7"/>
          <a:stretch>
            <a:fillRect/>
          </a:stretch>
        </p:blipFill>
        <p:spPr>
          <a:xfrm>
            <a:off x="8541531" y="3813968"/>
            <a:ext cx="1571845" cy="995502"/>
          </a:xfrm>
          <a:prstGeom prst="rect">
            <a:avLst/>
          </a:prstGeom>
        </p:spPr>
      </p:pic>
    </p:spTree>
    <p:extLst>
      <p:ext uri="{BB962C8B-B14F-4D97-AF65-F5344CB8AC3E}">
        <p14:creationId xmlns:p14="http://schemas.microsoft.com/office/powerpoint/2010/main" val="9311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1</a:t>
            </a:r>
            <a:endParaRPr lang="en-AU" dirty="0"/>
          </a:p>
        </p:txBody>
      </p:sp>
      <p:sp>
        <p:nvSpPr>
          <p:cNvPr id="3" name="Content Placeholder 2"/>
          <p:cNvSpPr>
            <a:spLocks noGrp="1"/>
          </p:cNvSpPr>
          <p:nvPr>
            <p:ph idx="1"/>
          </p:nvPr>
        </p:nvSpPr>
        <p:spPr>
          <a:xfrm>
            <a:off x="609600" y="1771650"/>
            <a:ext cx="10972800" cy="1465326"/>
          </a:xfrm>
        </p:spPr>
        <p:txBody>
          <a:bodyPr/>
          <a:lstStyle/>
          <a:p>
            <a:r>
              <a:rPr lang="en-AU" dirty="0" smtClean="0"/>
              <a:t>A coil with 120 turns measures 12.0 cm by 8.50 cm and rotates at 1200 rpm through a field of 0.150 T. What is the </a:t>
            </a:r>
            <a:r>
              <a:rPr lang="en-AU" dirty="0">
                <a:solidFill>
                  <a:srgbClr val="0066FF"/>
                </a:solidFill>
                <a:latin typeface="Arial" panose="020B0604020202020204" pitchFamily="34" charset="0"/>
              </a:rPr>
              <a:t>average </a:t>
            </a:r>
            <a:r>
              <a:rPr lang="en-AU" dirty="0" err="1" smtClean="0">
                <a:solidFill>
                  <a:srgbClr val="0066FF"/>
                </a:solidFill>
                <a:latin typeface="Arial" panose="020B0604020202020204" pitchFamily="34" charset="0"/>
              </a:rPr>
              <a:t>e.m.f</a:t>
            </a:r>
            <a:r>
              <a:rPr lang="en-AU" dirty="0" smtClean="0">
                <a:solidFill>
                  <a:srgbClr val="0066FF"/>
                </a:solidFill>
                <a:latin typeface="Arial" panose="020B0604020202020204" pitchFamily="34" charset="0"/>
              </a:rPr>
              <a:t>. </a:t>
            </a:r>
            <a:r>
              <a:rPr lang="en-AU" dirty="0" smtClean="0"/>
              <a:t>that is generated?</a:t>
            </a:r>
          </a:p>
          <a:p>
            <a:endParaRPr lang="en-AU" dirty="0"/>
          </a:p>
          <a:p>
            <a:pPr marL="109537" indent="0">
              <a:buNone/>
            </a:pPr>
            <a:r>
              <a:rPr lang="en-AU" dirty="0" smtClean="0"/>
              <a:t>F = 1200rpm</a:t>
            </a:r>
          </a:p>
          <a:p>
            <a:pPr marL="109537" indent="0">
              <a:buNone/>
            </a:pPr>
            <a:r>
              <a:rPr lang="en-AU" dirty="0"/>
              <a:t> </a:t>
            </a:r>
            <a:r>
              <a:rPr lang="en-AU" dirty="0" smtClean="0"/>
              <a:t>   = 20 Hz</a:t>
            </a:r>
          </a:p>
          <a:p>
            <a:pPr marL="109537" indent="0">
              <a:buNone/>
            </a:pPr>
            <a:r>
              <a:rPr lang="en-AU" dirty="0" smtClean="0"/>
              <a:t>N = 120</a:t>
            </a:r>
          </a:p>
          <a:p>
            <a:pPr marL="109537" indent="0">
              <a:buNone/>
            </a:pPr>
            <a:r>
              <a:rPr lang="en-AU" dirty="0" smtClean="0"/>
              <a:t>A = 0.120 x 0.0850</a:t>
            </a:r>
          </a:p>
          <a:p>
            <a:pPr marL="109537" indent="0">
              <a:buNone/>
            </a:pPr>
            <a:r>
              <a:rPr lang="en-AU" dirty="0"/>
              <a:t> </a:t>
            </a:r>
            <a:r>
              <a:rPr lang="en-AU" dirty="0" smtClean="0"/>
              <a:t>  = 0.0102 m</a:t>
            </a:r>
            <a:r>
              <a:rPr lang="en-AU" baseline="30000" dirty="0" smtClean="0"/>
              <a:t>2</a:t>
            </a:r>
          </a:p>
          <a:p>
            <a:pPr marL="109537" indent="0">
              <a:buNone/>
            </a:pPr>
            <a:r>
              <a:rPr lang="en-AU" dirty="0" smtClean="0"/>
              <a:t>B = 0.150 T</a:t>
            </a:r>
          </a:p>
          <a:p>
            <a:pPr marL="109537" indent="0">
              <a:buNone/>
            </a:pPr>
            <a:endParaRPr lang="en-AU" dirty="0"/>
          </a:p>
        </p:txBody>
      </p:sp>
      <mc:AlternateContent xmlns:mc="http://schemas.openxmlformats.org/markup-compatibility/2006" xmlns:a14="http://schemas.microsoft.com/office/drawing/2010/main">
        <mc:Choice Requires="a14">
          <p:sp>
            <p:nvSpPr>
              <p:cNvPr id="4" name="TextBox 3"/>
              <p:cNvSpPr txBox="1"/>
              <p:nvPr/>
            </p:nvSpPr>
            <p:spPr>
              <a:xfrm>
                <a:off x="4735102" y="3236976"/>
                <a:ext cx="3803092" cy="369332"/>
              </a:xfrm>
              <a:prstGeom prst="rect">
                <a:avLst/>
              </a:prstGeom>
              <a:noFill/>
            </p:spPr>
            <p:txBody>
              <a:bodyPr wrap="none" lIns="0" tIns="0" rIns="0" bIns="0" rtlCol="0">
                <a:spAutoFit/>
              </a:bodyPr>
              <a:lstStyle/>
              <a:p>
                <a:r>
                  <a:rPr lang="en-AU" sz="2400" b="0" dirty="0" smtClean="0">
                    <a:solidFill>
                      <a:srgbClr val="00B050"/>
                    </a:solidFill>
                  </a:rPr>
                  <a:t>Average </a:t>
                </a:r>
                <a14:m>
                  <m:oMath xmlns:m="http://schemas.openxmlformats.org/officeDocument/2006/math">
                    <m:r>
                      <a:rPr lang="en-AU" sz="2400" b="0" i="1" smtClean="0">
                        <a:solidFill>
                          <a:srgbClr val="00B050"/>
                        </a:solidFill>
                        <a:latin typeface="Cambria Math" panose="02040503050406030204" pitchFamily="18" charset="0"/>
                      </a:rPr>
                      <m:t>𝑒</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𝑚</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𝑓</m:t>
                    </m:r>
                    <m:r>
                      <a:rPr lang="en-AU" sz="2400" b="0" i="1" smtClean="0">
                        <a:solidFill>
                          <a:srgbClr val="00B050"/>
                        </a:solidFill>
                        <a:latin typeface="Cambria Math" panose="02040503050406030204" pitchFamily="18" charset="0"/>
                      </a:rPr>
                      <m:t>=−4</m:t>
                    </m:r>
                    <m:r>
                      <a:rPr lang="en-AU" sz="2400" b="0" i="1" smtClean="0">
                        <a:solidFill>
                          <a:srgbClr val="00B050"/>
                        </a:solidFill>
                        <a:latin typeface="Cambria Math" panose="02040503050406030204" pitchFamily="18" charset="0"/>
                      </a:rPr>
                      <m:t>𝑁</m:t>
                    </m:r>
                    <m:r>
                      <a:rPr lang="en-AU" sz="2400" b="0" i="1" smtClean="0">
                        <a:solidFill>
                          <a:srgbClr val="00B050"/>
                        </a:solidFill>
                        <a:latin typeface="Cambria Math" panose="02040503050406030204" pitchFamily="18" charset="0"/>
                      </a:rPr>
                      <m:t> </m:t>
                    </m:r>
                    <m:r>
                      <a:rPr lang="en-AU" sz="2400" i="1">
                        <a:solidFill>
                          <a:srgbClr val="00B050"/>
                        </a:solidFill>
                        <a:latin typeface="Cambria Math" panose="02040503050406030204" pitchFamily="18" charset="0"/>
                        <a:ea typeface="Cambria Math" panose="02040503050406030204" pitchFamily="18" charset="0"/>
                      </a:rPr>
                      <m:t>𝐵</m:t>
                    </m:r>
                    <m:r>
                      <a:rPr lang="en-AU" sz="2400" b="0" i="1" smtClean="0">
                        <a:solidFill>
                          <a:srgbClr val="00B050"/>
                        </a:solidFill>
                        <a:latin typeface="Cambria Math" panose="02040503050406030204" pitchFamily="18" charset="0"/>
                        <a:ea typeface="Cambria Math" panose="02040503050406030204" pitchFamily="18" charset="0"/>
                      </a:rPr>
                      <m:t>𝐴</m:t>
                    </m:r>
                    <m:r>
                      <a:rPr lang="en-AU" sz="2400" b="0" i="1" smtClean="0">
                        <a:solidFill>
                          <a:srgbClr val="00B050"/>
                        </a:solidFill>
                        <a:latin typeface="Cambria Math" panose="02040503050406030204" pitchFamily="18" charset="0"/>
                        <a:ea typeface="Cambria Math" panose="02040503050406030204" pitchFamily="18" charset="0"/>
                      </a:rPr>
                      <m:t> </m:t>
                    </m:r>
                    <m:r>
                      <a:rPr lang="en-AU" sz="2400" b="0" i="1" smtClean="0">
                        <a:solidFill>
                          <a:srgbClr val="00B050"/>
                        </a:solidFill>
                        <a:latin typeface="Cambria Math" panose="02040503050406030204" pitchFamily="18" charset="0"/>
                        <a:ea typeface="Cambria Math" panose="02040503050406030204" pitchFamily="18" charset="0"/>
                      </a:rPr>
                      <m:t>𝑓</m:t>
                    </m:r>
                  </m:oMath>
                </a14:m>
                <a:endParaRPr lang="en-AU" sz="1400" b="0" dirty="0" smtClean="0">
                  <a:solidFill>
                    <a:srgbClr val="00B050"/>
                  </a:solidFill>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735102" y="3236976"/>
                <a:ext cx="3803092" cy="369332"/>
              </a:xfrm>
              <a:prstGeom prst="rect">
                <a:avLst/>
              </a:prstGeom>
              <a:blipFill>
                <a:blip r:embed="rId2"/>
                <a:stretch>
                  <a:fillRect l="-4968" t="-22951" r="-2404" b="-4918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735102" y="3910429"/>
                <a:ext cx="6582123" cy="369332"/>
              </a:xfrm>
              <a:prstGeom prst="rect">
                <a:avLst/>
              </a:prstGeom>
              <a:noFill/>
            </p:spPr>
            <p:txBody>
              <a:bodyPr wrap="none" lIns="0" tIns="0" rIns="0" bIns="0" rtlCol="0">
                <a:spAutoFit/>
              </a:bodyPr>
              <a:lstStyle/>
              <a:p>
                <a:r>
                  <a:rPr lang="en-AU" sz="2400" b="0" dirty="0" smtClean="0">
                    <a:solidFill>
                      <a:srgbClr val="00B050"/>
                    </a:solidFill>
                  </a:rPr>
                  <a:t>Average </a:t>
                </a:r>
                <a14:m>
                  <m:oMath xmlns:m="http://schemas.openxmlformats.org/officeDocument/2006/math">
                    <m:r>
                      <a:rPr lang="en-AU" sz="2400" b="0" i="1" smtClean="0">
                        <a:solidFill>
                          <a:srgbClr val="00B050"/>
                        </a:solidFill>
                        <a:latin typeface="Cambria Math" panose="02040503050406030204" pitchFamily="18" charset="0"/>
                      </a:rPr>
                      <m:t>𝑒</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𝑚</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𝑓</m:t>
                    </m:r>
                    <m:r>
                      <a:rPr lang="en-AU" sz="2400" b="0" i="1" smtClean="0">
                        <a:solidFill>
                          <a:srgbClr val="00B050"/>
                        </a:solidFill>
                        <a:latin typeface="Cambria Math" panose="02040503050406030204" pitchFamily="18" charset="0"/>
                      </a:rPr>
                      <m:t>=−4</m:t>
                    </m:r>
                    <m:r>
                      <a:rPr lang="en-AU" sz="2400" b="0" i="1" smtClean="0">
                        <a:solidFill>
                          <a:srgbClr val="00B050"/>
                        </a:solidFill>
                        <a:latin typeface="Cambria Math" panose="02040503050406030204" pitchFamily="18" charset="0"/>
                      </a:rPr>
                      <m:t>𝑥</m:t>
                    </m:r>
                    <m:r>
                      <a:rPr lang="en-AU" sz="2400" b="0" i="1" smtClean="0">
                        <a:solidFill>
                          <a:srgbClr val="00B050"/>
                        </a:solidFill>
                        <a:latin typeface="Cambria Math" panose="02040503050406030204" pitchFamily="18" charset="0"/>
                      </a:rPr>
                      <m:t> 120 </m:t>
                    </m:r>
                    <m:r>
                      <a:rPr lang="en-AU" sz="2400" b="0" i="1" smtClean="0">
                        <a:solidFill>
                          <a:srgbClr val="00B050"/>
                        </a:solidFill>
                        <a:latin typeface="Cambria Math" panose="02040503050406030204" pitchFamily="18" charset="0"/>
                      </a:rPr>
                      <m:t>𝑥</m:t>
                    </m:r>
                    <m:r>
                      <a:rPr lang="en-AU" sz="2400" b="0" i="1" smtClean="0">
                        <a:solidFill>
                          <a:srgbClr val="00B050"/>
                        </a:solidFill>
                        <a:latin typeface="Cambria Math" panose="02040503050406030204" pitchFamily="18" charset="0"/>
                      </a:rPr>
                      <m:t> 0.150 </m:t>
                    </m:r>
                    <m:r>
                      <a:rPr lang="en-AU" sz="2400" b="0" i="1" smtClean="0">
                        <a:solidFill>
                          <a:srgbClr val="00B050"/>
                        </a:solidFill>
                        <a:latin typeface="Cambria Math" panose="02040503050406030204" pitchFamily="18" charset="0"/>
                        <a:ea typeface="Cambria Math" panose="02040503050406030204" pitchFamily="18" charset="0"/>
                      </a:rPr>
                      <m:t>𝑥</m:t>
                    </m:r>
                    <m:r>
                      <a:rPr lang="en-AU" sz="2400" b="0" i="1" smtClean="0">
                        <a:solidFill>
                          <a:srgbClr val="00B050"/>
                        </a:solidFill>
                        <a:latin typeface="Cambria Math" panose="02040503050406030204" pitchFamily="18" charset="0"/>
                        <a:ea typeface="Cambria Math" panose="02040503050406030204" pitchFamily="18" charset="0"/>
                      </a:rPr>
                      <m:t> 0. 0102 </m:t>
                    </m:r>
                    <m:r>
                      <a:rPr lang="en-AU" sz="2400" b="0" i="1" smtClean="0">
                        <a:solidFill>
                          <a:srgbClr val="00B050"/>
                        </a:solidFill>
                        <a:latin typeface="Cambria Math" panose="02040503050406030204" pitchFamily="18" charset="0"/>
                        <a:ea typeface="Cambria Math" panose="02040503050406030204" pitchFamily="18" charset="0"/>
                      </a:rPr>
                      <m:t>𝑥</m:t>
                    </m:r>
                    <m:r>
                      <a:rPr lang="en-AU" sz="2400" b="0" i="1" smtClean="0">
                        <a:solidFill>
                          <a:srgbClr val="00B050"/>
                        </a:solidFill>
                        <a:latin typeface="Cambria Math" panose="02040503050406030204" pitchFamily="18" charset="0"/>
                        <a:ea typeface="Cambria Math" panose="02040503050406030204" pitchFamily="18" charset="0"/>
                      </a:rPr>
                      <m:t> 20</m:t>
                    </m:r>
                  </m:oMath>
                </a14:m>
                <a:endParaRPr lang="en-AU" sz="1400" b="0" dirty="0" smtClean="0">
                  <a:solidFill>
                    <a:srgbClr val="00B050"/>
                  </a:solidFill>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35102" y="3910429"/>
                <a:ext cx="6582123" cy="369332"/>
              </a:xfrm>
              <a:prstGeom prst="rect">
                <a:avLst/>
              </a:prstGeom>
              <a:blipFill>
                <a:blip r:embed="rId3"/>
                <a:stretch>
                  <a:fillRect l="-2870" t="-22951" r="-556" b="-5082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35101" y="4702302"/>
                <a:ext cx="3594510" cy="369332"/>
              </a:xfrm>
              <a:prstGeom prst="rect">
                <a:avLst/>
              </a:prstGeom>
              <a:noFill/>
            </p:spPr>
            <p:txBody>
              <a:bodyPr wrap="none" lIns="0" tIns="0" rIns="0" bIns="0" rtlCol="0">
                <a:spAutoFit/>
              </a:bodyPr>
              <a:lstStyle/>
              <a:p>
                <a:r>
                  <a:rPr lang="en-AU" sz="2400" b="0" dirty="0" smtClean="0">
                    <a:solidFill>
                      <a:srgbClr val="00B050"/>
                    </a:solidFill>
                  </a:rPr>
                  <a:t>Average </a:t>
                </a:r>
                <a14:m>
                  <m:oMath xmlns:m="http://schemas.openxmlformats.org/officeDocument/2006/math">
                    <m:r>
                      <a:rPr lang="en-AU" sz="2400" b="0" i="1" smtClean="0">
                        <a:solidFill>
                          <a:srgbClr val="00B050"/>
                        </a:solidFill>
                        <a:latin typeface="Cambria Math" panose="02040503050406030204" pitchFamily="18" charset="0"/>
                      </a:rPr>
                      <m:t>𝑒</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𝑚</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𝑓</m:t>
                    </m:r>
                    <m:r>
                      <a:rPr lang="en-AU" sz="2400" b="0" i="1" smtClean="0">
                        <a:solidFill>
                          <a:srgbClr val="00B050"/>
                        </a:solidFill>
                        <a:latin typeface="Cambria Math" panose="02040503050406030204" pitchFamily="18" charset="0"/>
                      </a:rPr>
                      <m:t>=− 14.7 </m:t>
                    </m:r>
                    <m:r>
                      <a:rPr lang="en-AU" sz="2400" b="0" i="1" smtClean="0">
                        <a:solidFill>
                          <a:srgbClr val="00B050"/>
                        </a:solidFill>
                        <a:latin typeface="Cambria Math" panose="02040503050406030204" pitchFamily="18" charset="0"/>
                      </a:rPr>
                      <m:t>𝑉</m:t>
                    </m:r>
                  </m:oMath>
                </a14:m>
                <a:endParaRPr lang="en-AU" sz="1400" b="0" dirty="0" smtClean="0">
                  <a:solidFill>
                    <a:srgbClr val="00B050"/>
                  </a:solidFill>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735101" y="4702302"/>
                <a:ext cx="3594510" cy="369332"/>
              </a:xfrm>
              <a:prstGeom prst="rect">
                <a:avLst/>
              </a:prstGeom>
              <a:blipFill>
                <a:blip r:embed="rId4"/>
                <a:stretch>
                  <a:fillRect l="-5263" t="-22951" r="-1868" b="-50820"/>
                </a:stretch>
              </a:blipFill>
            </p:spPr>
            <p:txBody>
              <a:bodyPr/>
              <a:lstStyle/>
              <a:p>
                <a:r>
                  <a:rPr lang="en-AU">
                    <a:noFill/>
                  </a:rPr>
                  <a:t> </a:t>
                </a:r>
              </a:p>
            </p:txBody>
          </p:sp>
        </mc:Fallback>
      </mc:AlternateContent>
      <p:sp>
        <p:nvSpPr>
          <p:cNvPr id="7" name="TextBox 6"/>
          <p:cNvSpPr txBox="1"/>
          <p:nvPr/>
        </p:nvSpPr>
        <p:spPr>
          <a:xfrm>
            <a:off x="4735101" y="5560421"/>
            <a:ext cx="7018588" cy="738664"/>
          </a:xfrm>
          <a:prstGeom prst="rect">
            <a:avLst/>
          </a:prstGeom>
          <a:noFill/>
        </p:spPr>
        <p:txBody>
          <a:bodyPr wrap="none" lIns="0" tIns="0" rIns="0" bIns="0" rtlCol="0">
            <a:spAutoFit/>
          </a:bodyPr>
          <a:lstStyle/>
          <a:p>
            <a:r>
              <a:rPr lang="en-AU" sz="2400" dirty="0" smtClean="0">
                <a:solidFill>
                  <a:srgbClr val="0066FF"/>
                </a:solidFill>
              </a:rPr>
              <a:t>Voltage varies between positive and negative </a:t>
            </a:r>
            <a:r>
              <a:rPr lang="en-AU" sz="2400" dirty="0" err="1" smtClean="0">
                <a:solidFill>
                  <a:srgbClr val="0066FF"/>
                </a:solidFill>
              </a:rPr>
              <a:t>e.m.f</a:t>
            </a:r>
            <a:r>
              <a:rPr lang="en-AU" sz="2400" dirty="0" smtClean="0">
                <a:solidFill>
                  <a:srgbClr val="0066FF"/>
                </a:solidFill>
              </a:rPr>
              <a:t> </a:t>
            </a:r>
          </a:p>
          <a:p>
            <a:r>
              <a:rPr lang="en-AU" sz="2400" dirty="0" smtClean="0">
                <a:solidFill>
                  <a:srgbClr val="0066FF"/>
                </a:solidFill>
              </a:rPr>
              <a:t>so we usually drop the negative sign.</a:t>
            </a:r>
            <a:endParaRPr lang="en-AU" sz="1400" b="0" dirty="0" smtClean="0">
              <a:solidFill>
                <a:srgbClr val="0066FF"/>
              </a:solidFill>
              <a:ea typeface="Cambria Math" panose="02040503050406030204" pitchFamily="18" charset="0"/>
            </a:endParaRPr>
          </a:p>
        </p:txBody>
      </p:sp>
    </p:spTree>
    <p:extLst>
      <p:ext uri="{BB962C8B-B14F-4D97-AF65-F5344CB8AC3E}">
        <p14:creationId xmlns:p14="http://schemas.microsoft.com/office/powerpoint/2010/main" val="187617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2</a:t>
            </a:r>
            <a:endParaRPr lang="en-AU" dirty="0"/>
          </a:p>
        </p:txBody>
      </p:sp>
      <p:sp>
        <p:nvSpPr>
          <p:cNvPr id="3" name="Content Placeholder 2"/>
          <p:cNvSpPr>
            <a:spLocks noGrp="1"/>
          </p:cNvSpPr>
          <p:nvPr>
            <p:ph idx="1"/>
          </p:nvPr>
        </p:nvSpPr>
        <p:spPr>
          <a:xfrm>
            <a:off x="609600" y="1771650"/>
            <a:ext cx="10972800" cy="1465326"/>
          </a:xfrm>
        </p:spPr>
        <p:txBody>
          <a:bodyPr/>
          <a:lstStyle/>
          <a:p>
            <a:r>
              <a:rPr lang="en-AU" dirty="0" smtClean="0"/>
              <a:t>A coil with 120 turns measures 12.0 cm by 8.50 cm and rotates at 1200 rpm through a field of 0.150 T. What is the </a:t>
            </a:r>
            <a:r>
              <a:rPr lang="en-AU" dirty="0" smtClean="0">
                <a:solidFill>
                  <a:srgbClr val="0066FF"/>
                </a:solidFill>
                <a:latin typeface="Arial" panose="020B0604020202020204" pitchFamily="34" charset="0"/>
              </a:rPr>
              <a:t>Maximum </a:t>
            </a:r>
            <a:r>
              <a:rPr lang="en-AU" dirty="0" err="1" smtClean="0">
                <a:solidFill>
                  <a:srgbClr val="0066FF"/>
                </a:solidFill>
                <a:latin typeface="Arial" panose="020B0604020202020204" pitchFamily="34" charset="0"/>
              </a:rPr>
              <a:t>e.m.f</a:t>
            </a:r>
            <a:r>
              <a:rPr lang="en-AU" dirty="0" smtClean="0">
                <a:solidFill>
                  <a:srgbClr val="0066FF"/>
                </a:solidFill>
                <a:latin typeface="Arial" panose="020B0604020202020204" pitchFamily="34" charset="0"/>
              </a:rPr>
              <a:t>. </a:t>
            </a:r>
            <a:r>
              <a:rPr lang="en-AU" dirty="0" smtClean="0"/>
              <a:t>that is generated?</a:t>
            </a:r>
          </a:p>
          <a:p>
            <a:endParaRPr lang="en-AU" dirty="0"/>
          </a:p>
          <a:p>
            <a:pPr marL="109537" indent="0">
              <a:buNone/>
            </a:pPr>
            <a:r>
              <a:rPr lang="en-AU" dirty="0" smtClean="0"/>
              <a:t>F = 1200rpm</a:t>
            </a:r>
          </a:p>
          <a:p>
            <a:pPr marL="109537" indent="0">
              <a:buNone/>
            </a:pPr>
            <a:r>
              <a:rPr lang="en-AU" dirty="0"/>
              <a:t> </a:t>
            </a:r>
            <a:r>
              <a:rPr lang="en-AU" dirty="0" smtClean="0"/>
              <a:t>   = 20 Hz</a:t>
            </a:r>
          </a:p>
          <a:p>
            <a:pPr marL="109537" indent="0">
              <a:buNone/>
            </a:pPr>
            <a:r>
              <a:rPr lang="en-AU" dirty="0" smtClean="0"/>
              <a:t>N = 120</a:t>
            </a:r>
          </a:p>
          <a:p>
            <a:pPr marL="109537" indent="0">
              <a:buNone/>
            </a:pPr>
            <a:r>
              <a:rPr lang="en-AU" dirty="0" smtClean="0"/>
              <a:t>A = 0.120 x 0.0850</a:t>
            </a:r>
          </a:p>
          <a:p>
            <a:pPr marL="109537" indent="0">
              <a:buNone/>
            </a:pPr>
            <a:r>
              <a:rPr lang="en-AU" dirty="0"/>
              <a:t> </a:t>
            </a:r>
            <a:r>
              <a:rPr lang="en-AU" dirty="0" smtClean="0"/>
              <a:t>  = 0.0102 m</a:t>
            </a:r>
            <a:r>
              <a:rPr lang="en-AU" baseline="30000" dirty="0" smtClean="0"/>
              <a:t>2</a:t>
            </a:r>
          </a:p>
          <a:p>
            <a:pPr marL="109537" indent="0">
              <a:buNone/>
            </a:pPr>
            <a:r>
              <a:rPr lang="en-AU" dirty="0" smtClean="0"/>
              <a:t>B = 0.150 T</a:t>
            </a:r>
          </a:p>
          <a:p>
            <a:pPr marL="109537" indent="0">
              <a:buNone/>
            </a:pPr>
            <a:endParaRPr lang="en-AU" dirty="0"/>
          </a:p>
        </p:txBody>
      </p:sp>
      <mc:AlternateContent xmlns:mc="http://schemas.openxmlformats.org/markup-compatibility/2006" xmlns:a14="http://schemas.microsoft.com/office/drawing/2010/main">
        <mc:Choice Requires="a14">
          <p:sp>
            <p:nvSpPr>
              <p:cNvPr id="4" name="TextBox 3"/>
              <p:cNvSpPr txBox="1"/>
              <p:nvPr/>
            </p:nvSpPr>
            <p:spPr>
              <a:xfrm>
                <a:off x="4735102" y="3236976"/>
                <a:ext cx="3125471" cy="369332"/>
              </a:xfrm>
              <a:prstGeom prst="rect">
                <a:avLst/>
              </a:prstGeom>
              <a:noFill/>
            </p:spPr>
            <p:txBody>
              <a:bodyPr wrap="none" lIns="0" tIns="0" rIns="0" bIns="0" rtlCol="0">
                <a:spAutoFit/>
              </a:bodyPr>
              <a:lstStyle/>
              <a:p>
                <a:r>
                  <a:rPr lang="en-AU" sz="2400" b="0" dirty="0" smtClean="0">
                    <a:solidFill>
                      <a:srgbClr val="00B050"/>
                    </a:solidFill>
                  </a:rPr>
                  <a:t>Max </a:t>
                </a:r>
                <a14:m>
                  <m:oMath xmlns:m="http://schemas.openxmlformats.org/officeDocument/2006/math">
                    <m:r>
                      <a:rPr lang="en-AU" sz="2400" b="0" i="1" smtClean="0">
                        <a:solidFill>
                          <a:srgbClr val="00B050"/>
                        </a:solidFill>
                        <a:latin typeface="Cambria Math" panose="02040503050406030204" pitchFamily="18" charset="0"/>
                      </a:rPr>
                      <m:t>𝑒</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𝑚</m:t>
                    </m:r>
                    <m:r>
                      <a:rPr lang="en-AU" sz="2400" b="0" i="1" smtClean="0">
                        <a:solidFill>
                          <a:srgbClr val="00B050"/>
                        </a:solidFill>
                        <a:latin typeface="Cambria Math" panose="02040503050406030204" pitchFamily="18" charset="0"/>
                      </a:rPr>
                      <m:t>.</m:t>
                    </m:r>
                    <m:r>
                      <a:rPr lang="en-AU" sz="2400" b="0" i="1" smtClean="0">
                        <a:solidFill>
                          <a:srgbClr val="00B050"/>
                        </a:solidFill>
                        <a:latin typeface="Cambria Math" panose="02040503050406030204" pitchFamily="18" charset="0"/>
                      </a:rPr>
                      <m:t>𝑓</m:t>
                    </m:r>
                    <m:r>
                      <a:rPr lang="en-AU" sz="2400" b="0" i="1" smtClean="0">
                        <a:solidFill>
                          <a:srgbClr val="00B050"/>
                        </a:solidFill>
                        <a:latin typeface="Cambria Math" panose="02040503050406030204" pitchFamily="18" charset="0"/>
                      </a:rPr>
                      <m:t>=</m:t>
                    </m:r>
                    <m:r>
                      <a:rPr lang="en-AU" sz="2400" b="1" i="1">
                        <a:solidFill>
                          <a:srgbClr val="0066FF"/>
                        </a:solidFill>
                        <a:latin typeface="Cambria Math" panose="02040503050406030204" pitchFamily="18" charset="0"/>
                      </a:rPr>
                      <m:t>𝟐</m:t>
                    </m:r>
                    <m:r>
                      <a:rPr lang="en-AU" sz="2400" b="1" i="1">
                        <a:solidFill>
                          <a:srgbClr val="0066FF"/>
                        </a:solidFill>
                        <a:latin typeface="Cambria Math" panose="02040503050406030204" pitchFamily="18" charset="0"/>
                        <a:ea typeface="Cambria Math" panose="02040503050406030204" pitchFamily="18" charset="0"/>
                      </a:rPr>
                      <m:t>𝝅</m:t>
                    </m:r>
                    <m:r>
                      <a:rPr lang="en-AU" sz="2400" b="1" i="1">
                        <a:solidFill>
                          <a:srgbClr val="0066FF"/>
                        </a:solidFill>
                        <a:latin typeface="Cambria Math" panose="02040503050406030204" pitchFamily="18" charset="0"/>
                        <a:ea typeface="Cambria Math" panose="02040503050406030204" pitchFamily="18" charset="0"/>
                      </a:rPr>
                      <m:t>𝑩𝑨𝑵𝒇</m:t>
                    </m:r>
                  </m:oMath>
                </a14:m>
                <a:endParaRPr lang="en-AU" sz="2400" b="1" dirty="0">
                  <a:solidFill>
                    <a:srgbClr val="0066FF"/>
                  </a:solidFill>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735102" y="3236976"/>
                <a:ext cx="3125471" cy="369332"/>
              </a:xfrm>
              <a:prstGeom prst="rect">
                <a:avLst/>
              </a:prstGeom>
              <a:blipFill>
                <a:blip r:embed="rId2"/>
                <a:stretch>
                  <a:fillRect l="-6055" t="-22951" r="-3516" b="-4918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735102" y="3910429"/>
                <a:ext cx="6216061" cy="369332"/>
              </a:xfrm>
              <a:prstGeom prst="rect">
                <a:avLst/>
              </a:prstGeom>
              <a:noFill/>
            </p:spPr>
            <p:txBody>
              <a:bodyPr wrap="none" lIns="0" tIns="0" rIns="0" bIns="0" rtlCol="0">
                <a:spAutoFit/>
              </a:bodyPr>
              <a:lstStyle/>
              <a:p>
                <a:r>
                  <a:rPr lang="en-AU" sz="2400" dirty="0" smtClean="0">
                    <a:solidFill>
                      <a:srgbClr val="00B050"/>
                    </a:solidFill>
                  </a:rPr>
                  <a:t>Max </a:t>
                </a:r>
                <a14:m>
                  <m:oMath xmlns:m="http://schemas.openxmlformats.org/officeDocument/2006/math">
                    <m:r>
                      <a:rPr lang="en-AU" sz="2400" i="1">
                        <a:solidFill>
                          <a:srgbClr val="00B050"/>
                        </a:solidFill>
                        <a:latin typeface="Cambria Math" panose="02040503050406030204" pitchFamily="18" charset="0"/>
                      </a:rPr>
                      <m:t>𝑒</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𝑚</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𝑓</m:t>
                    </m:r>
                    <m:r>
                      <a:rPr lang="en-AU" sz="2400" i="1">
                        <a:solidFill>
                          <a:srgbClr val="00B050"/>
                        </a:solidFill>
                        <a:latin typeface="Cambria Math" panose="02040503050406030204" pitchFamily="18" charset="0"/>
                      </a:rPr>
                      <m:t>=</m:t>
                    </m:r>
                    <m:r>
                      <a:rPr lang="en-AU" sz="2400" b="1" i="1">
                        <a:solidFill>
                          <a:srgbClr val="0066FF"/>
                        </a:solidFill>
                        <a:latin typeface="Cambria Math" panose="02040503050406030204" pitchFamily="18" charset="0"/>
                      </a:rPr>
                      <m:t>𝟐</m:t>
                    </m:r>
                    <m:r>
                      <a:rPr lang="en-AU" sz="2400" b="1" i="1">
                        <a:solidFill>
                          <a:srgbClr val="0066FF"/>
                        </a:solidFill>
                        <a:latin typeface="Cambria Math" panose="02040503050406030204" pitchFamily="18" charset="0"/>
                        <a:ea typeface="Cambria Math" panose="02040503050406030204" pitchFamily="18" charset="0"/>
                      </a:rPr>
                      <m:t>𝝅</m:t>
                    </m:r>
                    <m:r>
                      <a:rPr lang="en-AU" sz="2400" b="1" i="1" smtClean="0">
                        <a:solidFill>
                          <a:srgbClr val="0066FF"/>
                        </a:solidFill>
                        <a:latin typeface="Cambria Math" panose="02040503050406030204" pitchFamily="18" charset="0"/>
                        <a:ea typeface="Cambria Math" panose="02040503050406030204" pitchFamily="18" charset="0"/>
                      </a:rPr>
                      <m:t>𝒙</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𝟎</m:t>
                    </m:r>
                    <m:r>
                      <a:rPr lang="en-AU" sz="2400" b="1" i="1" smtClean="0">
                        <a:solidFill>
                          <a:srgbClr val="0066FF"/>
                        </a:solidFill>
                        <a:latin typeface="Cambria Math" panose="02040503050406030204" pitchFamily="18" charset="0"/>
                        <a:ea typeface="Cambria Math" panose="02040503050406030204" pitchFamily="18" charset="0"/>
                      </a:rPr>
                      <m:t>.</m:t>
                    </m:r>
                    <m:r>
                      <a:rPr lang="en-AU" sz="2400" b="1" i="1" smtClean="0">
                        <a:solidFill>
                          <a:srgbClr val="0066FF"/>
                        </a:solidFill>
                        <a:latin typeface="Cambria Math" panose="02040503050406030204" pitchFamily="18" charset="0"/>
                        <a:ea typeface="Cambria Math" panose="02040503050406030204" pitchFamily="18" charset="0"/>
                      </a:rPr>
                      <m:t>𝟏𝟓𝟎</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𝒙</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𝟎</m:t>
                    </m:r>
                    <m:r>
                      <a:rPr lang="en-AU" sz="2400" b="1" i="1" smtClean="0">
                        <a:solidFill>
                          <a:srgbClr val="0066FF"/>
                        </a:solidFill>
                        <a:latin typeface="Cambria Math" panose="02040503050406030204" pitchFamily="18" charset="0"/>
                        <a:ea typeface="Cambria Math" panose="02040503050406030204" pitchFamily="18" charset="0"/>
                      </a:rPr>
                      <m:t>.</m:t>
                    </m:r>
                    <m:r>
                      <a:rPr lang="en-AU" sz="2400" b="1" i="1" smtClean="0">
                        <a:solidFill>
                          <a:srgbClr val="0066FF"/>
                        </a:solidFill>
                        <a:latin typeface="Cambria Math" panose="02040503050406030204" pitchFamily="18" charset="0"/>
                        <a:ea typeface="Cambria Math" panose="02040503050406030204" pitchFamily="18" charset="0"/>
                      </a:rPr>
                      <m:t>𝟎𝟏𝟎𝟐</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𝒙</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𝟏𝟐𝟎</m:t>
                    </m:r>
                    <m:r>
                      <a:rPr lang="en-AU" sz="2400" b="1" i="1" smtClean="0">
                        <a:solidFill>
                          <a:srgbClr val="0066FF"/>
                        </a:solidFill>
                        <a:latin typeface="Cambria Math" panose="02040503050406030204" pitchFamily="18" charset="0"/>
                        <a:ea typeface="Cambria Math" panose="02040503050406030204" pitchFamily="18" charset="0"/>
                      </a:rPr>
                      <m:t>𝒙</m:t>
                    </m:r>
                    <m:r>
                      <a:rPr lang="en-AU" sz="2400" b="1" i="1" smtClean="0">
                        <a:solidFill>
                          <a:srgbClr val="0066FF"/>
                        </a:solidFill>
                        <a:latin typeface="Cambria Math" panose="02040503050406030204" pitchFamily="18" charset="0"/>
                        <a:ea typeface="Cambria Math" panose="02040503050406030204" pitchFamily="18" charset="0"/>
                      </a:rPr>
                      <m:t> </m:t>
                    </m:r>
                    <m:r>
                      <a:rPr lang="en-AU" sz="2400" b="1" i="1" smtClean="0">
                        <a:solidFill>
                          <a:srgbClr val="0066FF"/>
                        </a:solidFill>
                        <a:latin typeface="Cambria Math" panose="02040503050406030204" pitchFamily="18" charset="0"/>
                        <a:ea typeface="Cambria Math" panose="02040503050406030204" pitchFamily="18" charset="0"/>
                      </a:rPr>
                      <m:t>𝟐𝟎</m:t>
                    </m:r>
                  </m:oMath>
                </a14:m>
                <a:endParaRPr lang="en-AU" sz="2400" b="1" dirty="0">
                  <a:solidFill>
                    <a:srgbClr val="0066FF"/>
                  </a:solidFill>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35102" y="3910429"/>
                <a:ext cx="6216061" cy="369332"/>
              </a:xfrm>
              <a:prstGeom prst="rect">
                <a:avLst/>
              </a:prstGeom>
              <a:blipFill>
                <a:blip r:embed="rId3"/>
                <a:stretch>
                  <a:fillRect l="-3042" t="-22951" r="-883" b="-5082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35101" y="4702302"/>
                <a:ext cx="2830518" cy="369332"/>
              </a:xfrm>
              <a:prstGeom prst="rect">
                <a:avLst/>
              </a:prstGeom>
              <a:noFill/>
            </p:spPr>
            <p:txBody>
              <a:bodyPr wrap="none" lIns="0" tIns="0" rIns="0" bIns="0" rtlCol="0">
                <a:spAutoFit/>
              </a:bodyPr>
              <a:lstStyle/>
              <a:p>
                <a:r>
                  <a:rPr lang="en-AU" sz="2400" dirty="0" smtClean="0">
                    <a:solidFill>
                      <a:srgbClr val="00B050"/>
                    </a:solidFill>
                  </a:rPr>
                  <a:t>Max </a:t>
                </a:r>
                <a14:m>
                  <m:oMath xmlns:m="http://schemas.openxmlformats.org/officeDocument/2006/math">
                    <m:r>
                      <a:rPr lang="en-AU" sz="2400" i="1">
                        <a:solidFill>
                          <a:srgbClr val="00B050"/>
                        </a:solidFill>
                        <a:latin typeface="Cambria Math" panose="02040503050406030204" pitchFamily="18" charset="0"/>
                      </a:rPr>
                      <m:t>𝑒</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𝑚</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𝑓</m:t>
                    </m:r>
                    <m:r>
                      <a:rPr lang="en-AU" sz="2400" i="1">
                        <a:solidFill>
                          <a:srgbClr val="00B050"/>
                        </a:solidFill>
                        <a:latin typeface="Cambria Math" panose="02040503050406030204" pitchFamily="18" charset="0"/>
                      </a:rPr>
                      <m:t>=</m:t>
                    </m:r>
                    <m:r>
                      <a:rPr lang="en-AU" sz="2400" b="1" i="1" smtClean="0">
                        <a:solidFill>
                          <a:srgbClr val="0066FF"/>
                        </a:solidFill>
                        <a:latin typeface="Cambria Math" panose="02040503050406030204" pitchFamily="18" charset="0"/>
                      </a:rPr>
                      <m:t>𝟐𝟑</m:t>
                    </m:r>
                    <m:r>
                      <a:rPr lang="en-AU" sz="2400" b="1" i="1" smtClean="0">
                        <a:solidFill>
                          <a:srgbClr val="0066FF"/>
                        </a:solidFill>
                        <a:latin typeface="Cambria Math" panose="02040503050406030204" pitchFamily="18" charset="0"/>
                      </a:rPr>
                      <m:t>.</m:t>
                    </m:r>
                    <m:r>
                      <a:rPr lang="en-AU" sz="2400" b="1" i="1" smtClean="0">
                        <a:solidFill>
                          <a:srgbClr val="0066FF"/>
                        </a:solidFill>
                        <a:latin typeface="Cambria Math" panose="02040503050406030204" pitchFamily="18" charset="0"/>
                      </a:rPr>
                      <m:t>𝟏</m:t>
                    </m:r>
                    <m:r>
                      <a:rPr lang="en-AU" sz="2400" b="1" i="1" smtClean="0">
                        <a:solidFill>
                          <a:srgbClr val="0066FF"/>
                        </a:solidFill>
                        <a:latin typeface="Cambria Math" panose="02040503050406030204" pitchFamily="18" charset="0"/>
                      </a:rPr>
                      <m:t> </m:t>
                    </m:r>
                    <m:r>
                      <a:rPr lang="en-AU" sz="2400" b="1" i="1" smtClean="0">
                        <a:solidFill>
                          <a:srgbClr val="0066FF"/>
                        </a:solidFill>
                        <a:latin typeface="Cambria Math" panose="02040503050406030204" pitchFamily="18" charset="0"/>
                      </a:rPr>
                      <m:t>𝑽</m:t>
                    </m:r>
                  </m:oMath>
                </a14:m>
                <a:endParaRPr lang="en-AU" sz="1400" b="0" dirty="0" smtClean="0">
                  <a:solidFill>
                    <a:srgbClr val="00B050"/>
                  </a:solidFill>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735101" y="4702302"/>
                <a:ext cx="2830518" cy="369332"/>
              </a:xfrm>
              <a:prstGeom prst="rect">
                <a:avLst/>
              </a:prstGeom>
              <a:blipFill>
                <a:blip r:embed="rId4"/>
                <a:stretch>
                  <a:fillRect l="-6681" t="-22951" r="-2586" b="-50820"/>
                </a:stretch>
              </a:blipFill>
            </p:spPr>
            <p:txBody>
              <a:bodyPr/>
              <a:lstStyle/>
              <a:p>
                <a:r>
                  <a:rPr lang="en-AU">
                    <a:noFill/>
                  </a:rPr>
                  <a:t> </a:t>
                </a:r>
              </a:p>
            </p:txBody>
          </p:sp>
        </mc:Fallback>
      </mc:AlternateContent>
      <p:sp>
        <p:nvSpPr>
          <p:cNvPr id="7" name="TextBox 6"/>
          <p:cNvSpPr txBox="1"/>
          <p:nvPr/>
        </p:nvSpPr>
        <p:spPr>
          <a:xfrm>
            <a:off x="4735101" y="5560421"/>
            <a:ext cx="7018588" cy="738664"/>
          </a:xfrm>
          <a:prstGeom prst="rect">
            <a:avLst/>
          </a:prstGeom>
          <a:noFill/>
        </p:spPr>
        <p:txBody>
          <a:bodyPr wrap="none" lIns="0" tIns="0" rIns="0" bIns="0" rtlCol="0">
            <a:spAutoFit/>
          </a:bodyPr>
          <a:lstStyle/>
          <a:p>
            <a:r>
              <a:rPr lang="en-AU" sz="2400" dirty="0" smtClean="0">
                <a:solidFill>
                  <a:srgbClr val="0066FF"/>
                </a:solidFill>
              </a:rPr>
              <a:t>Voltage varies between positive and negative </a:t>
            </a:r>
            <a:r>
              <a:rPr lang="en-AU" sz="2400" dirty="0" err="1" smtClean="0">
                <a:solidFill>
                  <a:srgbClr val="0066FF"/>
                </a:solidFill>
              </a:rPr>
              <a:t>e.m.f</a:t>
            </a:r>
            <a:r>
              <a:rPr lang="en-AU" sz="2400" dirty="0" smtClean="0">
                <a:solidFill>
                  <a:srgbClr val="0066FF"/>
                </a:solidFill>
              </a:rPr>
              <a:t> </a:t>
            </a:r>
          </a:p>
          <a:p>
            <a:r>
              <a:rPr lang="en-AU" sz="2400" dirty="0" smtClean="0">
                <a:solidFill>
                  <a:srgbClr val="0066FF"/>
                </a:solidFill>
              </a:rPr>
              <a:t>so we usually drop the negative sign.</a:t>
            </a:r>
            <a:endParaRPr lang="en-AU" sz="1400" b="0" dirty="0" smtClean="0">
              <a:solidFill>
                <a:srgbClr val="0066FF"/>
              </a:solidFill>
              <a:ea typeface="Cambria Math" panose="02040503050406030204" pitchFamily="18" charset="0"/>
            </a:endParaRPr>
          </a:p>
        </p:txBody>
      </p:sp>
    </p:spTree>
    <p:extLst>
      <p:ext uri="{BB962C8B-B14F-4D97-AF65-F5344CB8AC3E}">
        <p14:creationId xmlns:p14="http://schemas.microsoft.com/office/powerpoint/2010/main" val="15633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GB" altLang="en-US" sz="3600" dirty="0"/>
              <a:t>Root mean square voltage and current</a:t>
            </a:r>
            <a:endParaRPr lang="en-US" altLang="en-US" sz="3600" dirty="0"/>
          </a:p>
        </p:txBody>
      </p:sp>
      <p:sp>
        <p:nvSpPr>
          <p:cNvPr id="47107" name="Rectangle 3"/>
          <p:cNvSpPr>
            <a:spLocks noGrp="1" noChangeArrowheads="1"/>
          </p:cNvSpPr>
          <p:nvPr>
            <p:ph type="body" idx="1"/>
          </p:nvPr>
        </p:nvSpPr>
        <p:spPr/>
        <p:txBody>
          <a:bodyPr/>
          <a:lstStyle/>
          <a:p>
            <a:pPr eaLnBrk="1" hangingPunct="1">
              <a:buFontTx/>
              <a:buNone/>
            </a:pPr>
            <a:r>
              <a:rPr lang="en-GB" altLang="en-US" dirty="0" smtClean="0"/>
              <a:t>	It is useful to define an “average” current and voltage when talking about an </a:t>
            </a:r>
            <a:r>
              <a:rPr lang="en-GB" altLang="en-US" dirty="0" err="1" smtClean="0"/>
              <a:t>a.c</a:t>
            </a:r>
            <a:r>
              <a:rPr lang="en-GB" altLang="en-US" dirty="0" smtClean="0"/>
              <a:t>. supply. </a:t>
            </a:r>
          </a:p>
          <a:p>
            <a:pPr eaLnBrk="1" hangingPunct="1">
              <a:buFontTx/>
              <a:buNone/>
            </a:pPr>
            <a:endParaRPr lang="en-GB" altLang="en-US" dirty="0"/>
          </a:p>
          <a:p>
            <a:pPr eaLnBrk="1" hangingPunct="1">
              <a:buFontTx/>
              <a:buNone/>
            </a:pPr>
            <a:r>
              <a:rPr lang="en-GB" altLang="en-US" dirty="0" smtClean="0"/>
              <a:t>	Unfortunately, the average voltage and current is </a:t>
            </a:r>
            <a:r>
              <a:rPr lang="en-GB" altLang="en-US" dirty="0" smtClean="0">
                <a:solidFill>
                  <a:srgbClr val="CC0099"/>
                </a:solidFill>
              </a:rPr>
              <a:t>zero</a:t>
            </a:r>
            <a:r>
              <a:rPr lang="en-GB" altLang="en-US" dirty="0" smtClean="0"/>
              <a:t>!</a:t>
            </a:r>
          </a:p>
          <a:p>
            <a:pPr eaLnBrk="1" hangingPunct="1">
              <a:buFontTx/>
              <a:buNone/>
            </a:pPr>
            <a:endParaRPr lang="en-GB" altLang="en-US" dirty="0" smtClean="0"/>
          </a:p>
          <a:p>
            <a:pPr eaLnBrk="1" hangingPunct="1">
              <a:buFontTx/>
              <a:buNone/>
            </a:pPr>
            <a:r>
              <a:rPr lang="en-GB" altLang="en-US" dirty="0" smtClean="0"/>
              <a:t>	To help us we use the idea of </a:t>
            </a:r>
            <a:r>
              <a:rPr lang="en-GB" altLang="en-US" dirty="0" smtClean="0">
                <a:solidFill>
                  <a:srgbClr val="CC0099"/>
                </a:solidFill>
              </a:rPr>
              <a:t>root mean square</a:t>
            </a:r>
            <a:r>
              <a:rPr lang="en-GB" altLang="en-US" dirty="0" smtClean="0"/>
              <a:t> voltage and current.</a:t>
            </a:r>
            <a:endParaRPr lang="en-US" altLang="en-US" dirty="0" smtClean="0"/>
          </a:p>
        </p:txBody>
      </p:sp>
    </p:spTree>
    <p:extLst>
      <p:ext uri="{BB962C8B-B14F-4D97-AF65-F5344CB8AC3E}">
        <p14:creationId xmlns:p14="http://schemas.microsoft.com/office/powerpoint/2010/main" val="1066182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p:txBody>
          <a:bodyPr/>
          <a:lstStyle/>
          <a:p>
            <a:pPr eaLnBrk="1" hangingPunct="1">
              <a:buFontTx/>
              <a:buNone/>
            </a:pPr>
            <a:r>
              <a:rPr lang="en-GB" altLang="en-US" dirty="0" smtClean="0"/>
              <a:t>	</a:t>
            </a:r>
            <a:endParaRPr lang="en-US" altLang="en-US" dirty="0" smtClean="0"/>
          </a:p>
        </p:txBody>
      </p:sp>
      <p:sp>
        <p:nvSpPr>
          <p:cNvPr id="48132" name="Line 4"/>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8133" name="Line 5"/>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8134" name="Text Box 6"/>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48135" name="Freeform 7"/>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1" name="Rectangle 2"/>
          <p:cNvSpPr>
            <a:spLocks noGrp="1" noChangeArrowheads="1"/>
          </p:cNvSpPr>
          <p:nvPr>
            <p:ph type="title"/>
          </p:nvPr>
        </p:nvSpPr>
        <p:spPr/>
        <p:txBody>
          <a:bodyPr/>
          <a:lstStyle/>
          <a:p>
            <a:pPr eaLnBrk="1" hangingPunct="1"/>
            <a:endParaRPr lang="en-US" altLang="en-US" dirty="0"/>
          </a:p>
        </p:txBody>
      </p:sp>
      <p:sp>
        <p:nvSpPr>
          <p:cNvPr id="12" name="Rectangle 2"/>
          <p:cNvSpPr txBox="1">
            <a:spLocks noChangeArrowheads="1"/>
          </p:cNvSpPr>
          <p:nvPr/>
        </p:nvSpPr>
        <p:spPr bwMode="auto">
          <a:xfrm>
            <a:off x="609600" y="104776"/>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eaLnBrk="1" hangingPunct="1"/>
            <a:r>
              <a:rPr lang="en-GB" altLang="en-US" smtClean="0"/>
              <a:t>Root mean square voltage</a:t>
            </a:r>
            <a:endParaRPr lang="en-US" altLang="en-US" dirty="0"/>
          </a:p>
        </p:txBody>
      </p:sp>
    </p:spTree>
    <p:extLst>
      <p:ext uri="{BB962C8B-B14F-4D97-AF65-F5344CB8AC3E}">
        <p14:creationId xmlns:p14="http://schemas.microsoft.com/office/powerpoint/2010/main" val="39600888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600" y="104776"/>
            <a:ext cx="10972800" cy="1066800"/>
          </a:xfrm>
        </p:spPr>
        <p:txBody>
          <a:bodyPr/>
          <a:lstStyle/>
          <a:p>
            <a:pPr eaLnBrk="1" hangingPunct="1"/>
            <a:r>
              <a:rPr lang="en-GB" altLang="en-US" dirty="0"/>
              <a:t>Root mean square voltage</a:t>
            </a:r>
            <a:endParaRPr lang="en-US" altLang="en-US" dirty="0"/>
          </a:p>
        </p:txBody>
      </p:sp>
      <p:sp>
        <p:nvSpPr>
          <p:cNvPr id="49155" name="Rectangle 3"/>
          <p:cNvSpPr>
            <a:spLocks noGrp="1" noChangeArrowheads="1"/>
          </p:cNvSpPr>
          <p:nvPr>
            <p:ph type="body" idx="1"/>
          </p:nvPr>
        </p:nvSpPr>
        <p:spPr>
          <a:xfrm>
            <a:off x="1981200" y="1222375"/>
            <a:ext cx="8229600" cy="4903788"/>
          </a:xfrm>
        </p:spPr>
        <p:txBody>
          <a:bodyPr/>
          <a:lstStyle/>
          <a:p>
            <a:pPr eaLnBrk="1" hangingPunct="1">
              <a:buFontTx/>
              <a:buNone/>
            </a:pPr>
            <a:r>
              <a:rPr lang="en-GB" altLang="en-US" dirty="0" smtClean="0"/>
              <a:t>	First we square the voltage to get a quantity that is positive during a whole cycle.</a:t>
            </a:r>
            <a:endParaRPr lang="en-US" altLang="en-US" dirty="0" smtClean="0"/>
          </a:p>
        </p:txBody>
      </p:sp>
      <p:sp>
        <p:nvSpPr>
          <p:cNvPr id="49156" name="Line 8"/>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9157" name="Line 9"/>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9158" name="Text Box 10"/>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49159" name="Freeform 11"/>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ap="flat" cmpd="sng">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9160" name="Freeform 12"/>
          <p:cNvSpPr>
            <a:spLocks/>
          </p:cNvSpPr>
          <p:nvPr/>
        </p:nvSpPr>
        <p:spPr bwMode="auto">
          <a:xfrm>
            <a:off x="2484439" y="26955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9161" name="Freeform 13"/>
          <p:cNvSpPr>
            <a:spLocks/>
          </p:cNvSpPr>
          <p:nvPr/>
        </p:nvSpPr>
        <p:spPr bwMode="auto">
          <a:xfrm>
            <a:off x="681672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9162" name="Freeform 14"/>
          <p:cNvSpPr>
            <a:spLocks/>
          </p:cNvSpPr>
          <p:nvPr/>
        </p:nvSpPr>
        <p:spPr bwMode="auto">
          <a:xfrm>
            <a:off x="3935414" y="27082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9163" name="Freeform 15"/>
          <p:cNvSpPr>
            <a:spLocks/>
          </p:cNvSpPr>
          <p:nvPr/>
        </p:nvSpPr>
        <p:spPr bwMode="auto">
          <a:xfrm>
            <a:off x="537527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49164" name="Freeform 16"/>
          <p:cNvSpPr>
            <a:spLocks/>
          </p:cNvSpPr>
          <p:nvPr/>
        </p:nvSpPr>
        <p:spPr bwMode="auto">
          <a:xfrm>
            <a:off x="8251825" y="270192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Tree>
    <p:extLst>
      <p:ext uri="{BB962C8B-B14F-4D97-AF65-F5344CB8AC3E}">
        <p14:creationId xmlns:p14="http://schemas.microsoft.com/office/powerpoint/2010/main" val="1539672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1981200" y="1222375"/>
            <a:ext cx="8229600" cy="4903788"/>
          </a:xfrm>
        </p:spPr>
        <p:txBody>
          <a:bodyPr/>
          <a:lstStyle/>
          <a:p>
            <a:pPr eaLnBrk="1" hangingPunct="1">
              <a:buFontTx/>
              <a:buNone/>
            </a:pPr>
            <a:r>
              <a:rPr lang="en-GB" altLang="en-US" dirty="0" smtClean="0"/>
              <a:t>	Then we find the average of this positive quantity</a:t>
            </a:r>
            <a:endParaRPr lang="en-US" altLang="en-US" dirty="0" smtClean="0"/>
          </a:p>
        </p:txBody>
      </p:sp>
      <p:sp>
        <p:nvSpPr>
          <p:cNvPr id="50180" name="Line 4"/>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0181" name="Line 5"/>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0182" name="Text Box 6"/>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50183" name="Freeform 7"/>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ap="flat" cmpd="sng">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4" name="Freeform 8"/>
          <p:cNvSpPr>
            <a:spLocks/>
          </p:cNvSpPr>
          <p:nvPr/>
        </p:nvSpPr>
        <p:spPr bwMode="auto">
          <a:xfrm>
            <a:off x="2484439" y="26955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5" name="Freeform 9"/>
          <p:cNvSpPr>
            <a:spLocks/>
          </p:cNvSpPr>
          <p:nvPr/>
        </p:nvSpPr>
        <p:spPr bwMode="auto">
          <a:xfrm>
            <a:off x="681672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6" name="Freeform 10"/>
          <p:cNvSpPr>
            <a:spLocks/>
          </p:cNvSpPr>
          <p:nvPr/>
        </p:nvSpPr>
        <p:spPr bwMode="auto">
          <a:xfrm>
            <a:off x="3935414" y="27082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7" name="Freeform 11"/>
          <p:cNvSpPr>
            <a:spLocks/>
          </p:cNvSpPr>
          <p:nvPr/>
        </p:nvSpPr>
        <p:spPr bwMode="auto">
          <a:xfrm>
            <a:off x="537527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8" name="Freeform 12"/>
          <p:cNvSpPr>
            <a:spLocks/>
          </p:cNvSpPr>
          <p:nvPr/>
        </p:nvSpPr>
        <p:spPr bwMode="auto">
          <a:xfrm>
            <a:off x="8251825" y="270192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0189" name="Line 13"/>
          <p:cNvSpPr>
            <a:spLocks noChangeShapeType="1"/>
          </p:cNvSpPr>
          <p:nvPr/>
        </p:nvSpPr>
        <p:spPr bwMode="auto">
          <a:xfrm>
            <a:off x="2495550" y="2997200"/>
            <a:ext cx="72009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5" name="Rectangle 2"/>
          <p:cNvSpPr txBox="1">
            <a:spLocks noChangeArrowheads="1"/>
          </p:cNvSpPr>
          <p:nvPr/>
        </p:nvSpPr>
        <p:spPr bwMode="auto">
          <a:xfrm>
            <a:off x="609600" y="104776"/>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eaLnBrk="1" hangingPunct="1"/>
            <a:r>
              <a:rPr lang="en-GB" altLang="en-US" smtClean="0"/>
              <a:t>Root mean square voltage</a:t>
            </a:r>
            <a:endParaRPr lang="en-US" altLang="en-US" dirty="0"/>
          </a:p>
        </p:txBody>
      </p:sp>
    </p:spTree>
    <p:extLst>
      <p:ext uri="{BB962C8B-B14F-4D97-AF65-F5344CB8AC3E}">
        <p14:creationId xmlns:p14="http://schemas.microsoft.com/office/powerpoint/2010/main" val="1513288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ltLang="en-US" smtClean="0"/>
              <a:t>Faraday’s law</a:t>
            </a:r>
            <a:endParaRPr lang="en-US" altLang="en-US" smtClean="0"/>
          </a:p>
        </p:txBody>
      </p:sp>
      <p:pic>
        <p:nvPicPr>
          <p:cNvPr id="35844" name="Picture 4" descr="amat_farada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61134" y="2461694"/>
            <a:ext cx="3574341" cy="4043881"/>
          </a:xfrm>
          <a:solidFill>
            <a:srgbClr val="FFFFCC"/>
          </a:solidFill>
        </p:spPr>
      </p:pic>
      <p:sp>
        <p:nvSpPr>
          <p:cNvPr id="35845" name="AutoShape 6"/>
          <p:cNvSpPr>
            <a:spLocks noChangeArrowheads="1"/>
          </p:cNvSpPr>
          <p:nvPr/>
        </p:nvSpPr>
        <p:spPr bwMode="auto">
          <a:xfrm>
            <a:off x="4678681" y="2254282"/>
            <a:ext cx="7220711" cy="3217800"/>
          </a:xfrm>
          <a:prstGeom prst="wedgeRoundRectCallout">
            <a:avLst>
              <a:gd name="adj1" fmla="val -68986"/>
              <a:gd name="adj2" fmla="val -12060"/>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en-US" sz="3200" dirty="0">
                <a:solidFill>
                  <a:srgbClr val="0000FF"/>
                </a:solidFill>
                <a:latin typeface="+mn-lt"/>
              </a:rPr>
              <a:t>The induced </a:t>
            </a:r>
            <a:r>
              <a:rPr lang="en-GB" altLang="en-US" sz="3200" dirty="0" err="1">
                <a:solidFill>
                  <a:srgbClr val="0000FF"/>
                </a:solidFill>
                <a:latin typeface="+mn-lt"/>
              </a:rPr>
              <a:t>e.m.f</a:t>
            </a:r>
            <a:r>
              <a:rPr lang="en-GB" altLang="en-US" sz="3200" dirty="0">
                <a:solidFill>
                  <a:srgbClr val="0000FF"/>
                </a:solidFill>
                <a:latin typeface="+mn-lt"/>
              </a:rPr>
              <a:t>. is equal to the rate of change of magnetic flux, </a:t>
            </a:r>
          </a:p>
          <a:p>
            <a:pPr algn="ctr"/>
            <a:endParaRPr lang="en-GB" altLang="en-US" sz="3200" dirty="0">
              <a:solidFill>
                <a:srgbClr val="0000FF"/>
              </a:solidFill>
              <a:latin typeface="+mn-lt"/>
            </a:endParaRPr>
          </a:p>
          <a:p>
            <a:pPr algn="ctr"/>
            <a:r>
              <a:rPr lang="en-GB" altLang="en-US" sz="3200" dirty="0" err="1">
                <a:solidFill>
                  <a:srgbClr val="0000FF"/>
                </a:solidFill>
                <a:latin typeface="+mn-lt"/>
              </a:rPr>
              <a:t>e.m.f</a:t>
            </a:r>
            <a:r>
              <a:rPr lang="en-GB" altLang="en-US" sz="3200" dirty="0">
                <a:solidFill>
                  <a:srgbClr val="0000FF"/>
                </a:solidFill>
                <a:latin typeface="+mn-lt"/>
              </a:rPr>
              <a:t> = -</a:t>
            </a:r>
            <a:r>
              <a:rPr lang="el-GR" altLang="en-US" sz="3200" dirty="0">
                <a:solidFill>
                  <a:srgbClr val="0000FF"/>
                </a:solidFill>
                <a:latin typeface="+mn-lt"/>
              </a:rPr>
              <a:t>Δ</a:t>
            </a:r>
            <a:r>
              <a:rPr lang="ru-RU" altLang="en-US" sz="3200" dirty="0">
                <a:solidFill>
                  <a:srgbClr val="0000FF"/>
                </a:solidFill>
                <a:latin typeface="+mn-lt"/>
              </a:rPr>
              <a:t>Ф</a:t>
            </a:r>
            <a:endParaRPr lang="en-AU" altLang="en-US" sz="3200" dirty="0">
              <a:solidFill>
                <a:srgbClr val="0000FF"/>
              </a:solidFill>
              <a:latin typeface="+mn-lt"/>
            </a:endParaRPr>
          </a:p>
          <a:p>
            <a:pPr algn="ctr"/>
            <a:r>
              <a:rPr lang="en-AU" altLang="en-US" sz="3200" dirty="0">
                <a:solidFill>
                  <a:srgbClr val="0000FF"/>
                </a:solidFill>
                <a:latin typeface="+mn-lt"/>
              </a:rPr>
              <a:t>             </a:t>
            </a:r>
            <a:r>
              <a:rPr lang="el-GR" altLang="en-US" sz="3200" dirty="0">
                <a:solidFill>
                  <a:srgbClr val="0000FF"/>
                </a:solidFill>
                <a:latin typeface="+mn-lt"/>
              </a:rPr>
              <a:t>Δ</a:t>
            </a:r>
            <a:r>
              <a:rPr lang="en-GB" altLang="en-US" sz="3200" dirty="0">
                <a:solidFill>
                  <a:srgbClr val="0000FF"/>
                </a:solidFill>
                <a:latin typeface="+mn-lt"/>
              </a:rPr>
              <a:t>t</a:t>
            </a:r>
            <a:endParaRPr lang="el-GR" altLang="en-US" sz="3200" dirty="0">
              <a:solidFill>
                <a:srgbClr val="0000FF"/>
              </a:solidFill>
              <a:latin typeface="+mn-lt"/>
            </a:endParaRPr>
          </a:p>
        </p:txBody>
      </p:sp>
    </p:spTree>
    <p:extLst>
      <p:ext uri="{BB962C8B-B14F-4D97-AF65-F5344CB8AC3E}">
        <p14:creationId xmlns:p14="http://schemas.microsoft.com/office/powerpoint/2010/main" val="17124826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981200" y="1222375"/>
            <a:ext cx="8229600" cy="4903788"/>
          </a:xfrm>
        </p:spPr>
        <p:txBody>
          <a:bodyPr/>
          <a:lstStyle/>
          <a:p>
            <a:pPr eaLnBrk="1" hangingPunct="1">
              <a:buFontTx/>
              <a:buNone/>
            </a:pPr>
            <a:r>
              <a:rPr lang="en-GB" altLang="en-US" dirty="0" smtClean="0"/>
              <a:t>	We then find the square root of this quantity.</a:t>
            </a:r>
            <a:endParaRPr lang="en-US" altLang="en-US" dirty="0" smtClean="0"/>
          </a:p>
        </p:txBody>
      </p:sp>
      <p:sp>
        <p:nvSpPr>
          <p:cNvPr id="51204" name="Line 4"/>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205" name="Line 5"/>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206" name="Text Box 6"/>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51207" name="Freeform 7"/>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ap="flat" cmpd="sng">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08" name="Freeform 8"/>
          <p:cNvSpPr>
            <a:spLocks/>
          </p:cNvSpPr>
          <p:nvPr/>
        </p:nvSpPr>
        <p:spPr bwMode="auto">
          <a:xfrm>
            <a:off x="2484439" y="26955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09" name="Freeform 9"/>
          <p:cNvSpPr>
            <a:spLocks/>
          </p:cNvSpPr>
          <p:nvPr/>
        </p:nvSpPr>
        <p:spPr bwMode="auto">
          <a:xfrm>
            <a:off x="681672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10" name="Freeform 10"/>
          <p:cNvSpPr>
            <a:spLocks/>
          </p:cNvSpPr>
          <p:nvPr/>
        </p:nvSpPr>
        <p:spPr bwMode="auto">
          <a:xfrm>
            <a:off x="3935414" y="2708275"/>
            <a:ext cx="1462087" cy="1441450"/>
          </a:xfrm>
          <a:custGeom>
            <a:avLst/>
            <a:gdLst>
              <a:gd name="T0" fmla="*/ 0 w 921"/>
              <a:gd name="T1" fmla="*/ 1430338 h 908"/>
              <a:gd name="T2" fmla="*/ 731837 w 921"/>
              <a:gd name="T3" fmla="*/ 1588 h 908"/>
              <a:gd name="T4" fmla="*/ 1462087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11" name="Freeform 11"/>
          <p:cNvSpPr>
            <a:spLocks/>
          </p:cNvSpPr>
          <p:nvPr/>
        </p:nvSpPr>
        <p:spPr bwMode="auto">
          <a:xfrm>
            <a:off x="5375275" y="270827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12" name="Freeform 12"/>
          <p:cNvSpPr>
            <a:spLocks/>
          </p:cNvSpPr>
          <p:nvPr/>
        </p:nvSpPr>
        <p:spPr bwMode="auto">
          <a:xfrm>
            <a:off x="8251825" y="2701925"/>
            <a:ext cx="1462088" cy="1441450"/>
          </a:xfrm>
          <a:custGeom>
            <a:avLst/>
            <a:gdLst>
              <a:gd name="T0" fmla="*/ 0 w 921"/>
              <a:gd name="T1" fmla="*/ 1430338 h 908"/>
              <a:gd name="T2" fmla="*/ 731838 w 921"/>
              <a:gd name="T3" fmla="*/ 1588 h 908"/>
              <a:gd name="T4" fmla="*/ 1462088 w 921"/>
              <a:gd name="T5" fmla="*/ 1441450 h 908"/>
              <a:gd name="T6" fmla="*/ 0 60000 65536"/>
              <a:gd name="T7" fmla="*/ 0 60000 65536"/>
              <a:gd name="T8" fmla="*/ 0 60000 65536"/>
              <a:gd name="T9" fmla="*/ 0 w 921"/>
              <a:gd name="T10" fmla="*/ 0 h 908"/>
              <a:gd name="T11" fmla="*/ 921 w 921"/>
              <a:gd name="T12" fmla="*/ 908 h 908"/>
            </a:gdLst>
            <a:ahLst/>
            <a:cxnLst>
              <a:cxn ang="T6">
                <a:pos x="T0" y="T1"/>
              </a:cxn>
              <a:cxn ang="T7">
                <a:pos x="T2" y="T3"/>
              </a:cxn>
              <a:cxn ang="T8">
                <a:pos x="T4" y="T5"/>
              </a:cxn>
            </a:cxnLst>
            <a:rect l="T9" t="T10" r="T11" b="T12"/>
            <a:pathLst>
              <a:path w="921" h="908">
                <a:moveTo>
                  <a:pt x="0" y="901"/>
                </a:moveTo>
                <a:cubicBezTo>
                  <a:pt x="154" y="450"/>
                  <a:pt x="308" y="0"/>
                  <a:pt x="461" y="1"/>
                </a:cubicBezTo>
                <a:cubicBezTo>
                  <a:pt x="614" y="2"/>
                  <a:pt x="767" y="455"/>
                  <a:pt x="921" y="908"/>
                </a:cubicBezTo>
              </a:path>
            </a:pathLst>
          </a:custGeom>
          <a:noFill/>
          <a:ln w="28575" cap="flat" cmpd="sng">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1213" name="Line 13"/>
          <p:cNvSpPr>
            <a:spLocks noChangeShapeType="1"/>
          </p:cNvSpPr>
          <p:nvPr/>
        </p:nvSpPr>
        <p:spPr bwMode="auto">
          <a:xfrm>
            <a:off x="2495550" y="2997200"/>
            <a:ext cx="7200900" cy="0"/>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51214" name="Line 14"/>
          <p:cNvSpPr>
            <a:spLocks noChangeShapeType="1"/>
          </p:cNvSpPr>
          <p:nvPr/>
        </p:nvSpPr>
        <p:spPr bwMode="auto">
          <a:xfrm>
            <a:off x="2513013" y="3644900"/>
            <a:ext cx="72009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6" name="Rectangle 2"/>
          <p:cNvSpPr>
            <a:spLocks noGrp="1" noChangeArrowheads="1"/>
          </p:cNvSpPr>
          <p:nvPr>
            <p:ph type="title"/>
          </p:nvPr>
        </p:nvSpPr>
        <p:spPr>
          <a:xfrm>
            <a:off x="609600" y="104776"/>
            <a:ext cx="10972800" cy="1066800"/>
          </a:xfrm>
        </p:spPr>
        <p:txBody>
          <a:bodyPr/>
          <a:lstStyle/>
          <a:p>
            <a:pPr eaLnBrk="1" hangingPunct="1"/>
            <a:r>
              <a:rPr lang="en-GB" altLang="en-US" dirty="0"/>
              <a:t>Root mean square voltage</a:t>
            </a:r>
            <a:endParaRPr lang="en-US" altLang="en-US" dirty="0"/>
          </a:p>
        </p:txBody>
      </p:sp>
    </p:spTree>
    <p:extLst>
      <p:ext uri="{BB962C8B-B14F-4D97-AF65-F5344CB8AC3E}">
        <p14:creationId xmlns:p14="http://schemas.microsoft.com/office/powerpoint/2010/main" val="3502060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1981200" y="1222375"/>
            <a:ext cx="8229600" cy="4903788"/>
          </a:xfrm>
        </p:spPr>
        <p:txBody>
          <a:bodyPr/>
          <a:lstStyle/>
          <a:p>
            <a:pPr eaLnBrk="1" hangingPunct="1">
              <a:buFontTx/>
              <a:buNone/>
            </a:pPr>
            <a:r>
              <a:rPr lang="en-GB" altLang="en-US" smtClean="0"/>
              <a:t>	We then find the square root of this quantity.</a:t>
            </a:r>
            <a:endParaRPr lang="en-US" altLang="en-US" smtClean="0"/>
          </a:p>
        </p:txBody>
      </p:sp>
      <p:sp>
        <p:nvSpPr>
          <p:cNvPr id="52228" name="Line 4"/>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2229" name="Line 5"/>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2230" name="Text Box 6"/>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52231" name="Freeform 7"/>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ap="flat" cmpd="sng">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2232" name="Line 14"/>
          <p:cNvSpPr>
            <a:spLocks noChangeShapeType="1"/>
          </p:cNvSpPr>
          <p:nvPr/>
        </p:nvSpPr>
        <p:spPr bwMode="auto">
          <a:xfrm>
            <a:off x="2513013" y="3644900"/>
            <a:ext cx="72009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2233" name="Text Box 15"/>
          <p:cNvSpPr txBox="1">
            <a:spLocks noChangeArrowheads="1"/>
          </p:cNvSpPr>
          <p:nvPr/>
        </p:nvSpPr>
        <p:spPr bwMode="auto">
          <a:xfrm>
            <a:off x="3648075" y="5157789"/>
            <a:ext cx="3384550" cy="1196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a:solidFill>
                  <a:srgbClr val="FF0000"/>
                </a:solidFill>
              </a:rPr>
              <a:t>This value is called the root mean square voltage</a:t>
            </a:r>
            <a:endParaRPr lang="en-US" altLang="en-US" sz="2400">
              <a:solidFill>
                <a:srgbClr val="FF0000"/>
              </a:solidFill>
            </a:endParaRPr>
          </a:p>
        </p:txBody>
      </p:sp>
      <p:sp>
        <p:nvSpPr>
          <p:cNvPr id="52234" name="Line 16"/>
          <p:cNvSpPr>
            <a:spLocks noChangeShapeType="1"/>
          </p:cNvSpPr>
          <p:nvPr/>
        </p:nvSpPr>
        <p:spPr bwMode="auto">
          <a:xfrm flipH="1" flipV="1">
            <a:off x="4511675" y="3644900"/>
            <a:ext cx="215900" cy="15128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2" name="Rectangle 2"/>
          <p:cNvSpPr>
            <a:spLocks noGrp="1" noChangeArrowheads="1"/>
          </p:cNvSpPr>
          <p:nvPr>
            <p:ph type="title"/>
          </p:nvPr>
        </p:nvSpPr>
        <p:spPr>
          <a:xfrm>
            <a:off x="609600" y="104776"/>
            <a:ext cx="10972800" cy="1066800"/>
          </a:xfrm>
        </p:spPr>
        <p:txBody>
          <a:bodyPr/>
          <a:lstStyle/>
          <a:p>
            <a:pPr eaLnBrk="1" hangingPunct="1"/>
            <a:r>
              <a:rPr lang="en-GB" altLang="en-US" dirty="0"/>
              <a:t>Root mean square voltage</a:t>
            </a:r>
            <a:endParaRPr lang="en-US" altLang="en-US" dirty="0"/>
          </a:p>
        </p:txBody>
      </p:sp>
    </p:spTree>
    <p:extLst>
      <p:ext uri="{BB962C8B-B14F-4D97-AF65-F5344CB8AC3E}">
        <p14:creationId xmlns:p14="http://schemas.microsoft.com/office/powerpoint/2010/main" val="2940202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1981200" y="1222375"/>
            <a:ext cx="8229600" cy="4903788"/>
          </a:xfrm>
        </p:spPr>
        <p:txBody>
          <a:bodyPr/>
          <a:lstStyle/>
          <a:p>
            <a:pPr eaLnBrk="1" hangingPunct="1">
              <a:buFontTx/>
              <a:buNone/>
            </a:pPr>
            <a:r>
              <a:rPr lang="en-GB" altLang="en-US" dirty="0" smtClean="0"/>
              <a:t>	We then find the square root of this quantity.</a:t>
            </a:r>
            <a:endParaRPr lang="en-US" altLang="en-US" dirty="0" smtClean="0"/>
          </a:p>
        </p:txBody>
      </p:sp>
      <p:sp>
        <p:nvSpPr>
          <p:cNvPr id="53252" name="Line 4"/>
          <p:cNvSpPr>
            <a:spLocks noChangeShapeType="1"/>
          </p:cNvSpPr>
          <p:nvPr/>
        </p:nvSpPr>
        <p:spPr bwMode="auto">
          <a:xfrm flipV="1">
            <a:off x="2495550" y="2343150"/>
            <a:ext cx="0" cy="3600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3253" name="Line 5"/>
          <p:cNvSpPr>
            <a:spLocks noChangeShapeType="1"/>
          </p:cNvSpPr>
          <p:nvPr/>
        </p:nvSpPr>
        <p:spPr bwMode="auto">
          <a:xfrm>
            <a:off x="2495550" y="4143375"/>
            <a:ext cx="7715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3254" name="Text Box 6"/>
          <p:cNvSpPr txBox="1">
            <a:spLocks noChangeArrowheads="1"/>
          </p:cNvSpPr>
          <p:nvPr/>
        </p:nvSpPr>
        <p:spPr bwMode="auto">
          <a:xfrm>
            <a:off x="1703388" y="2632076"/>
            <a:ext cx="7921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a:t>e.m.f.</a:t>
            </a:r>
          </a:p>
          <a:p>
            <a:pPr algn="ctr" eaLnBrk="1" hangingPunct="1">
              <a:spcBef>
                <a:spcPct val="50000"/>
              </a:spcBef>
            </a:pPr>
            <a:r>
              <a:rPr lang="en-GB" altLang="en-US"/>
              <a:t>V</a:t>
            </a:r>
            <a:endParaRPr lang="en-US" altLang="en-US"/>
          </a:p>
        </p:txBody>
      </p:sp>
      <p:sp>
        <p:nvSpPr>
          <p:cNvPr id="53255" name="Freeform 7"/>
          <p:cNvSpPr>
            <a:spLocks/>
          </p:cNvSpPr>
          <p:nvPr/>
        </p:nvSpPr>
        <p:spPr bwMode="auto">
          <a:xfrm>
            <a:off x="2495550" y="3411539"/>
            <a:ext cx="7200900" cy="1457325"/>
          </a:xfrm>
          <a:custGeom>
            <a:avLst/>
            <a:gdLst>
              <a:gd name="T0" fmla="*/ 0 w 4536"/>
              <a:gd name="T1" fmla="*/ 728127 h 1361"/>
              <a:gd name="T2" fmla="*/ 720725 w 4536"/>
              <a:gd name="T3" fmla="*/ 0 h 1361"/>
              <a:gd name="T4" fmla="*/ 1439862 w 4536"/>
              <a:gd name="T5" fmla="*/ 728127 h 1361"/>
              <a:gd name="T6" fmla="*/ 2160587 w 4536"/>
              <a:gd name="T7" fmla="*/ 1457325 h 1361"/>
              <a:gd name="T8" fmla="*/ 2879725 w 4536"/>
              <a:gd name="T9" fmla="*/ 728127 h 1361"/>
              <a:gd name="T10" fmla="*/ 3600450 w 4536"/>
              <a:gd name="T11" fmla="*/ 0 h 1361"/>
              <a:gd name="T12" fmla="*/ 4321175 w 4536"/>
              <a:gd name="T13" fmla="*/ 728127 h 1361"/>
              <a:gd name="T14" fmla="*/ 5040312 w 4536"/>
              <a:gd name="T15" fmla="*/ 1457325 h 1361"/>
              <a:gd name="T16" fmla="*/ 5761037 w 4536"/>
              <a:gd name="T17" fmla="*/ 728127 h 1361"/>
              <a:gd name="T18" fmla="*/ 6480174 w 4536"/>
              <a:gd name="T19" fmla="*/ 0 h 1361"/>
              <a:gd name="T20" fmla="*/ 7200900 w 4536"/>
              <a:gd name="T21" fmla="*/ 728127 h 13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6"/>
              <a:gd name="T34" fmla="*/ 0 h 1361"/>
              <a:gd name="T35" fmla="*/ 4536 w 4536"/>
              <a:gd name="T36" fmla="*/ 1361 h 13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6" h="1361">
                <a:moveTo>
                  <a:pt x="0" y="680"/>
                </a:moveTo>
                <a:cubicBezTo>
                  <a:pt x="151" y="340"/>
                  <a:pt x="303" y="0"/>
                  <a:pt x="454" y="0"/>
                </a:cubicBezTo>
                <a:cubicBezTo>
                  <a:pt x="605" y="0"/>
                  <a:pt x="756" y="453"/>
                  <a:pt x="907" y="680"/>
                </a:cubicBezTo>
                <a:cubicBezTo>
                  <a:pt x="1058" y="907"/>
                  <a:pt x="1210" y="1361"/>
                  <a:pt x="1361" y="1361"/>
                </a:cubicBezTo>
                <a:cubicBezTo>
                  <a:pt x="1512" y="1361"/>
                  <a:pt x="1663" y="907"/>
                  <a:pt x="1814" y="680"/>
                </a:cubicBezTo>
                <a:cubicBezTo>
                  <a:pt x="1965" y="453"/>
                  <a:pt x="2117" y="0"/>
                  <a:pt x="2268" y="0"/>
                </a:cubicBezTo>
                <a:cubicBezTo>
                  <a:pt x="2419" y="0"/>
                  <a:pt x="2571" y="453"/>
                  <a:pt x="2722" y="680"/>
                </a:cubicBezTo>
                <a:cubicBezTo>
                  <a:pt x="2873" y="907"/>
                  <a:pt x="3024" y="1361"/>
                  <a:pt x="3175" y="1361"/>
                </a:cubicBezTo>
                <a:cubicBezTo>
                  <a:pt x="3326" y="1361"/>
                  <a:pt x="3478" y="907"/>
                  <a:pt x="3629" y="680"/>
                </a:cubicBezTo>
                <a:cubicBezTo>
                  <a:pt x="3780" y="453"/>
                  <a:pt x="3931" y="0"/>
                  <a:pt x="4082" y="0"/>
                </a:cubicBezTo>
                <a:cubicBezTo>
                  <a:pt x="4233" y="0"/>
                  <a:pt x="4384" y="340"/>
                  <a:pt x="4536" y="680"/>
                </a:cubicBezTo>
              </a:path>
            </a:pathLst>
          </a:custGeom>
          <a:noFill/>
          <a:ln w="38100" cap="flat" cmpd="sng">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53256" name="Line 8"/>
          <p:cNvSpPr>
            <a:spLocks noChangeShapeType="1"/>
          </p:cNvSpPr>
          <p:nvPr/>
        </p:nvSpPr>
        <p:spPr bwMode="auto">
          <a:xfrm>
            <a:off x="2513013" y="3644900"/>
            <a:ext cx="72009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3257" name="Text Box 9"/>
          <p:cNvSpPr txBox="1">
            <a:spLocks noChangeArrowheads="1"/>
          </p:cNvSpPr>
          <p:nvPr/>
        </p:nvSpPr>
        <p:spPr bwMode="auto">
          <a:xfrm>
            <a:off x="3648075" y="5157788"/>
            <a:ext cx="4103688" cy="16312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4000" dirty="0" err="1">
                <a:solidFill>
                  <a:srgbClr val="FF0000"/>
                </a:solidFill>
              </a:rPr>
              <a:t>E</a:t>
            </a:r>
            <a:r>
              <a:rPr lang="en-GB" altLang="en-US" sz="4000" baseline="-25000" dirty="0" err="1">
                <a:solidFill>
                  <a:srgbClr val="FF0000"/>
                </a:solidFill>
              </a:rPr>
              <a:t>rms</a:t>
            </a:r>
            <a:r>
              <a:rPr lang="en-GB" altLang="en-US" sz="4000" dirty="0">
                <a:solidFill>
                  <a:srgbClr val="FF0000"/>
                </a:solidFill>
              </a:rPr>
              <a:t> = </a:t>
            </a:r>
            <a:r>
              <a:rPr lang="en-GB" altLang="en-US" sz="4000" dirty="0" err="1" smtClean="0">
                <a:solidFill>
                  <a:srgbClr val="FF0000"/>
                </a:solidFill>
              </a:rPr>
              <a:t>E</a:t>
            </a:r>
            <a:r>
              <a:rPr lang="en-GB" altLang="en-US" sz="4000" baseline="-25000" dirty="0" err="1" smtClean="0">
                <a:solidFill>
                  <a:srgbClr val="FF0000"/>
                </a:solidFill>
              </a:rPr>
              <a:t>max</a:t>
            </a:r>
            <a:endParaRPr lang="en-GB" altLang="en-US" sz="4000" baseline="-25000" dirty="0" smtClean="0">
              <a:solidFill>
                <a:srgbClr val="FF0000"/>
              </a:solidFill>
            </a:endParaRPr>
          </a:p>
          <a:p>
            <a:pPr eaLnBrk="1" hangingPunct="1">
              <a:spcBef>
                <a:spcPct val="50000"/>
              </a:spcBef>
            </a:pPr>
            <a:r>
              <a:rPr lang="en-GB" altLang="en-US" sz="4000" dirty="0" smtClean="0">
                <a:solidFill>
                  <a:srgbClr val="FF0000"/>
                </a:solidFill>
                <a:cs typeface="Arial" panose="020B0604020202020204" pitchFamily="34" charset="0"/>
              </a:rPr>
              <a:t>	     √</a:t>
            </a:r>
            <a:r>
              <a:rPr lang="en-GB" altLang="en-US" sz="4000" dirty="0">
                <a:solidFill>
                  <a:srgbClr val="FF0000"/>
                </a:solidFill>
                <a:cs typeface="Arial" panose="020B0604020202020204" pitchFamily="34" charset="0"/>
              </a:rPr>
              <a:t>2</a:t>
            </a:r>
          </a:p>
        </p:txBody>
      </p:sp>
      <p:sp>
        <p:nvSpPr>
          <p:cNvPr id="53258" name="Line 10"/>
          <p:cNvSpPr>
            <a:spLocks noChangeShapeType="1"/>
          </p:cNvSpPr>
          <p:nvPr/>
        </p:nvSpPr>
        <p:spPr bwMode="auto">
          <a:xfrm flipH="1" flipV="1">
            <a:off x="4511675" y="3644900"/>
            <a:ext cx="215900" cy="15128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3259" name="Text Box 11"/>
          <p:cNvSpPr txBox="1">
            <a:spLocks noChangeArrowheads="1"/>
          </p:cNvSpPr>
          <p:nvPr/>
        </p:nvSpPr>
        <p:spPr bwMode="auto">
          <a:xfrm>
            <a:off x="1703388" y="3278188"/>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FF0000"/>
                </a:solidFill>
              </a:rPr>
              <a:t>E</a:t>
            </a:r>
            <a:r>
              <a:rPr lang="en-GB" altLang="en-US" baseline="-25000">
                <a:solidFill>
                  <a:srgbClr val="FF0000"/>
                </a:solidFill>
              </a:rPr>
              <a:t>max</a:t>
            </a:r>
            <a:endParaRPr lang="en-US" altLang="en-US" baseline="-25000">
              <a:solidFill>
                <a:srgbClr val="FF0000"/>
              </a:solidFill>
            </a:endParaRPr>
          </a:p>
        </p:txBody>
      </p:sp>
      <p:sp>
        <p:nvSpPr>
          <p:cNvPr id="53260" name="Line 12"/>
          <p:cNvSpPr>
            <a:spLocks noChangeShapeType="1"/>
          </p:cNvSpPr>
          <p:nvPr/>
        </p:nvSpPr>
        <p:spPr bwMode="auto">
          <a:xfrm>
            <a:off x="1981200" y="3397250"/>
            <a:ext cx="51435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4" name="Rectangle 2"/>
          <p:cNvSpPr>
            <a:spLocks noGrp="1" noChangeArrowheads="1"/>
          </p:cNvSpPr>
          <p:nvPr>
            <p:ph type="title"/>
          </p:nvPr>
        </p:nvSpPr>
        <p:spPr>
          <a:xfrm>
            <a:off x="609600" y="104776"/>
            <a:ext cx="10972800" cy="1066800"/>
          </a:xfrm>
        </p:spPr>
        <p:txBody>
          <a:bodyPr/>
          <a:lstStyle/>
          <a:p>
            <a:pPr eaLnBrk="1" hangingPunct="1"/>
            <a:r>
              <a:rPr lang="en-GB" altLang="en-US" dirty="0"/>
              <a:t>Root mean square voltage</a:t>
            </a:r>
            <a:endParaRPr lang="en-US" altLang="en-US" dirty="0"/>
          </a:p>
        </p:txBody>
      </p:sp>
      <p:cxnSp>
        <p:nvCxnSpPr>
          <p:cNvPr id="3" name="Straight Connector 2"/>
          <p:cNvCxnSpPr/>
          <p:nvPr/>
        </p:nvCxnSpPr>
        <p:spPr>
          <a:xfrm>
            <a:off x="5093208" y="6007608"/>
            <a:ext cx="12893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98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3</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771650"/>
                <a:ext cx="10972800" cy="1465326"/>
              </a:xfrm>
            </p:spPr>
            <p:txBody>
              <a:bodyPr/>
              <a:lstStyle/>
              <a:p>
                <a:r>
                  <a:rPr lang="en-AU" dirty="0" smtClean="0"/>
                  <a:t>What is the RMS </a:t>
                </a:r>
                <a:r>
                  <a:rPr lang="en-AU" dirty="0" err="1" smtClean="0"/>
                  <a:t>e.m.f</a:t>
                </a:r>
                <a:r>
                  <a:rPr lang="en-AU" dirty="0" smtClean="0"/>
                  <a:t>. induced by the coil in example 1 and 2</a:t>
                </a:r>
                <a:endParaRPr lang="en-AU" dirty="0" smtClean="0">
                  <a:solidFill>
                    <a:srgbClr val="00B050"/>
                  </a:solidFill>
                </a:endParaRPr>
              </a:p>
              <a:p>
                <a:endParaRPr lang="en-AU" dirty="0">
                  <a:solidFill>
                    <a:srgbClr val="00B050"/>
                  </a:solidFill>
                </a:endParaRPr>
              </a:p>
              <a:p>
                <a:r>
                  <a:rPr lang="en-AU" dirty="0" smtClean="0">
                    <a:solidFill>
                      <a:srgbClr val="00B050"/>
                    </a:solidFill>
                  </a:rPr>
                  <a:t>Max </a:t>
                </a:r>
                <a14:m>
                  <m:oMath xmlns:m="http://schemas.openxmlformats.org/officeDocument/2006/math">
                    <m:r>
                      <a:rPr lang="en-AU" i="1">
                        <a:solidFill>
                          <a:srgbClr val="00B050"/>
                        </a:solidFill>
                        <a:latin typeface="Cambria Math" panose="02040503050406030204" pitchFamily="18" charset="0"/>
                      </a:rPr>
                      <m:t>𝑒</m:t>
                    </m:r>
                    <m:r>
                      <a:rPr lang="en-AU" i="1">
                        <a:solidFill>
                          <a:srgbClr val="00B050"/>
                        </a:solidFill>
                        <a:latin typeface="Cambria Math" panose="02040503050406030204" pitchFamily="18" charset="0"/>
                      </a:rPr>
                      <m:t>.</m:t>
                    </m:r>
                    <m:r>
                      <a:rPr lang="en-AU" i="1">
                        <a:solidFill>
                          <a:srgbClr val="00B050"/>
                        </a:solidFill>
                        <a:latin typeface="Cambria Math" panose="02040503050406030204" pitchFamily="18" charset="0"/>
                      </a:rPr>
                      <m:t>𝑚</m:t>
                    </m:r>
                    <m:r>
                      <a:rPr lang="en-AU" i="1">
                        <a:solidFill>
                          <a:srgbClr val="00B050"/>
                        </a:solidFill>
                        <a:latin typeface="Cambria Math" panose="02040503050406030204" pitchFamily="18" charset="0"/>
                      </a:rPr>
                      <m:t>.</m:t>
                    </m:r>
                    <m:r>
                      <a:rPr lang="en-AU" i="1">
                        <a:solidFill>
                          <a:srgbClr val="00B050"/>
                        </a:solidFill>
                        <a:latin typeface="Cambria Math" panose="02040503050406030204" pitchFamily="18" charset="0"/>
                      </a:rPr>
                      <m:t>𝑓</m:t>
                    </m:r>
                    <m:r>
                      <a:rPr lang="en-AU" i="1">
                        <a:solidFill>
                          <a:srgbClr val="00B050"/>
                        </a:solidFill>
                        <a:latin typeface="Cambria Math" panose="02040503050406030204" pitchFamily="18" charset="0"/>
                      </a:rPr>
                      <m:t>=</m:t>
                    </m:r>
                    <m:r>
                      <a:rPr lang="en-AU" b="1" i="1">
                        <a:solidFill>
                          <a:srgbClr val="0066FF"/>
                        </a:solidFill>
                        <a:latin typeface="Cambria Math" panose="02040503050406030204" pitchFamily="18" charset="0"/>
                      </a:rPr>
                      <m:t>𝟐𝟑</m:t>
                    </m:r>
                    <m:r>
                      <a:rPr lang="en-AU" b="1" i="1">
                        <a:solidFill>
                          <a:srgbClr val="0066FF"/>
                        </a:solidFill>
                        <a:latin typeface="Cambria Math" panose="02040503050406030204" pitchFamily="18" charset="0"/>
                      </a:rPr>
                      <m:t>.</m:t>
                    </m:r>
                    <m:r>
                      <a:rPr lang="en-AU" b="1" i="1">
                        <a:solidFill>
                          <a:srgbClr val="0066FF"/>
                        </a:solidFill>
                        <a:latin typeface="Cambria Math" panose="02040503050406030204" pitchFamily="18" charset="0"/>
                      </a:rPr>
                      <m:t>𝟏</m:t>
                    </m:r>
                    <m:r>
                      <a:rPr lang="en-AU" b="1" i="1">
                        <a:solidFill>
                          <a:srgbClr val="0066FF"/>
                        </a:solidFill>
                        <a:latin typeface="Cambria Math" panose="02040503050406030204" pitchFamily="18" charset="0"/>
                      </a:rPr>
                      <m:t> </m:t>
                    </m:r>
                    <m:r>
                      <a:rPr lang="en-AU" b="1" i="1">
                        <a:solidFill>
                          <a:srgbClr val="0066FF"/>
                        </a:solidFill>
                        <a:latin typeface="Cambria Math" panose="02040503050406030204" pitchFamily="18" charset="0"/>
                      </a:rPr>
                      <m:t>𝑽</m:t>
                    </m:r>
                  </m:oMath>
                </a14:m>
                <a:endParaRPr lang="en-AU" sz="1600" dirty="0">
                  <a:solidFill>
                    <a:srgbClr val="00B050"/>
                  </a:solidFill>
                  <a:ea typeface="Cambria Math" panose="02040503050406030204" pitchFamily="18" charset="0"/>
                </a:endParaRPr>
              </a:p>
              <a:p>
                <a:endParaRPr lang="en-AU" dirty="0"/>
              </a:p>
              <a:p>
                <a:pPr marL="109537" indent="0">
                  <a:buNone/>
                </a:pP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771650"/>
                <a:ext cx="10972800" cy="1465326"/>
              </a:xfrm>
              <a:blipFill>
                <a:blip r:embed="rId2"/>
                <a:stretch>
                  <a:fillRect t="-4583" b="-1041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735102" y="3910429"/>
                <a:ext cx="3545073" cy="772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0" i="1" smtClean="0">
                          <a:solidFill>
                            <a:srgbClr val="00B050"/>
                          </a:solidFill>
                          <a:latin typeface="Cambria Math" panose="02040503050406030204" pitchFamily="18" charset="0"/>
                        </a:rPr>
                        <m:t>𝑅𝑀𝑆</m:t>
                      </m:r>
                      <m:r>
                        <a:rPr lang="en-AU" sz="2400" b="0" i="1" smtClean="0">
                          <a:solidFill>
                            <a:srgbClr val="00B050"/>
                          </a:solidFill>
                          <a:latin typeface="Cambria Math" panose="02040503050406030204" pitchFamily="18" charset="0"/>
                        </a:rPr>
                        <m:t> </m:t>
                      </m:r>
                      <m:r>
                        <a:rPr lang="en-AU" sz="2400" i="1" smtClean="0">
                          <a:solidFill>
                            <a:srgbClr val="00B050"/>
                          </a:solidFill>
                          <a:latin typeface="Cambria Math" panose="02040503050406030204" pitchFamily="18" charset="0"/>
                        </a:rPr>
                        <m:t>𝑒</m:t>
                      </m:r>
                      <m:r>
                        <a:rPr lang="en-AU" sz="2400" i="1" smtClean="0">
                          <a:solidFill>
                            <a:srgbClr val="00B050"/>
                          </a:solidFill>
                          <a:latin typeface="Cambria Math" panose="02040503050406030204" pitchFamily="18" charset="0"/>
                        </a:rPr>
                        <m:t>.</m:t>
                      </m:r>
                      <m:r>
                        <a:rPr lang="en-AU" sz="2400" i="1" smtClean="0">
                          <a:solidFill>
                            <a:srgbClr val="00B050"/>
                          </a:solidFill>
                          <a:latin typeface="Cambria Math" panose="02040503050406030204" pitchFamily="18" charset="0"/>
                        </a:rPr>
                        <m:t>𝑚</m:t>
                      </m:r>
                      <m:r>
                        <a:rPr lang="en-AU" sz="2400" i="1" smtClean="0">
                          <a:solidFill>
                            <a:srgbClr val="00B050"/>
                          </a:solidFill>
                          <a:latin typeface="Cambria Math" panose="02040503050406030204" pitchFamily="18" charset="0"/>
                        </a:rPr>
                        <m:t>.</m:t>
                      </m:r>
                      <m:r>
                        <a:rPr lang="en-AU" sz="2400" i="1" smtClean="0">
                          <a:solidFill>
                            <a:srgbClr val="00B050"/>
                          </a:solidFill>
                          <a:latin typeface="Cambria Math" panose="02040503050406030204" pitchFamily="18" charset="0"/>
                        </a:rPr>
                        <m:t>𝑓</m:t>
                      </m:r>
                      <m:r>
                        <a:rPr lang="en-AU" sz="2400" i="1" smtClean="0">
                          <a:solidFill>
                            <a:srgbClr val="00B050"/>
                          </a:solidFill>
                          <a:latin typeface="Cambria Math" panose="02040503050406030204" pitchFamily="18" charset="0"/>
                        </a:rPr>
                        <m:t>=</m:t>
                      </m:r>
                      <m:f>
                        <m:fPr>
                          <m:ctrlPr>
                            <a:rPr lang="en-AU" sz="2400" b="1" i="1" smtClean="0">
                              <a:solidFill>
                                <a:srgbClr val="0066FF"/>
                              </a:solidFill>
                              <a:latin typeface="Cambria Math" panose="02040503050406030204" pitchFamily="18" charset="0"/>
                            </a:rPr>
                          </m:ctrlPr>
                        </m:fPr>
                        <m:num>
                          <m:r>
                            <a:rPr lang="en-AU" sz="2400" b="1" i="1" smtClean="0">
                              <a:solidFill>
                                <a:srgbClr val="0066FF"/>
                              </a:solidFill>
                              <a:latin typeface="Cambria Math" panose="02040503050406030204" pitchFamily="18" charset="0"/>
                            </a:rPr>
                            <m:t>𝒆𝒎𝒇</m:t>
                          </m:r>
                          <m:r>
                            <a:rPr lang="en-AU" sz="2400" b="1" i="1" smtClean="0">
                              <a:solidFill>
                                <a:srgbClr val="0066FF"/>
                              </a:solidFill>
                              <a:latin typeface="Cambria Math" panose="02040503050406030204" pitchFamily="18" charset="0"/>
                            </a:rPr>
                            <m:t>(</m:t>
                          </m:r>
                          <m:r>
                            <a:rPr lang="en-AU" sz="2400" b="1" i="1" smtClean="0">
                              <a:solidFill>
                                <a:srgbClr val="0066FF"/>
                              </a:solidFill>
                              <a:latin typeface="Cambria Math" panose="02040503050406030204" pitchFamily="18" charset="0"/>
                            </a:rPr>
                            <m:t>𝒎𝒂𝒙</m:t>
                          </m:r>
                          <m:r>
                            <a:rPr lang="en-AU" sz="2400" b="1" i="1" smtClean="0">
                              <a:solidFill>
                                <a:srgbClr val="0066FF"/>
                              </a:solidFill>
                              <a:latin typeface="Cambria Math" panose="02040503050406030204" pitchFamily="18" charset="0"/>
                            </a:rPr>
                            <m:t>)</m:t>
                          </m:r>
                        </m:num>
                        <m:den>
                          <m:rad>
                            <m:radPr>
                              <m:degHide m:val="on"/>
                              <m:ctrlPr>
                                <a:rPr lang="en-AU" sz="2400" b="1" i="1" smtClean="0">
                                  <a:solidFill>
                                    <a:srgbClr val="0066FF"/>
                                  </a:solidFill>
                                  <a:latin typeface="Cambria Math" panose="02040503050406030204" pitchFamily="18" charset="0"/>
                                </a:rPr>
                              </m:ctrlPr>
                            </m:radPr>
                            <m:deg/>
                            <m:e>
                              <m:r>
                                <a:rPr lang="en-AU" sz="2400" b="1" i="1" smtClean="0">
                                  <a:solidFill>
                                    <a:srgbClr val="0066FF"/>
                                  </a:solidFill>
                                  <a:latin typeface="Cambria Math" panose="02040503050406030204" pitchFamily="18" charset="0"/>
                                </a:rPr>
                                <m:t>𝟐</m:t>
                              </m:r>
                            </m:e>
                          </m:rad>
                        </m:den>
                      </m:f>
                    </m:oMath>
                  </m:oMathPara>
                </a14:m>
                <a:endParaRPr lang="en-AU" sz="2400" b="1" dirty="0">
                  <a:solidFill>
                    <a:srgbClr val="0066FF"/>
                  </a:solidFill>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35102" y="3910429"/>
                <a:ext cx="3545073" cy="772584"/>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35101" y="4702302"/>
                <a:ext cx="2741969"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i="1">
                          <a:solidFill>
                            <a:srgbClr val="00B050"/>
                          </a:solidFill>
                          <a:latin typeface="Cambria Math" panose="02040503050406030204" pitchFamily="18" charset="0"/>
                        </a:rPr>
                        <m:t>𝑅𝑀𝑆</m:t>
                      </m:r>
                      <m:r>
                        <a:rPr lang="en-AU" sz="2400" i="1">
                          <a:solidFill>
                            <a:srgbClr val="00B050"/>
                          </a:solidFill>
                          <a:latin typeface="Cambria Math" panose="02040503050406030204" pitchFamily="18" charset="0"/>
                        </a:rPr>
                        <m:t> </m:t>
                      </m:r>
                      <m:r>
                        <a:rPr lang="en-AU" sz="2400" i="1">
                          <a:solidFill>
                            <a:srgbClr val="00B050"/>
                          </a:solidFill>
                          <a:latin typeface="Cambria Math" panose="02040503050406030204" pitchFamily="18" charset="0"/>
                        </a:rPr>
                        <m:t>𝑒</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𝑚</m:t>
                      </m:r>
                      <m:r>
                        <a:rPr lang="en-AU" sz="2400" i="1">
                          <a:solidFill>
                            <a:srgbClr val="00B050"/>
                          </a:solidFill>
                          <a:latin typeface="Cambria Math" panose="02040503050406030204" pitchFamily="18" charset="0"/>
                        </a:rPr>
                        <m:t>.</m:t>
                      </m:r>
                      <m:r>
                        <a:rPr lang="en-AU" sz="2400" i="1">
                          <a:solidFill>
                            <a:srgbClr val="00B050"/>
                          </a:solidFill>
                          <a:latin typeface="Cambria Math" panose="02040503050406030204" pitchFamily="18" charset="0"/>
                        </a:rPr>
                        <m:t>𝑓</m:t>
                      </m:r>
                      <m:r>
                        <a:rPr lang="en-AU" sz="2400" i="1">
                          <a:solidFill>
                            <a:srgbClr val="00B050"/>
                          </a:solidFill>
                          <a:latin typeface="Cambria Math" panose="02040503050406030204" pitchFamily="18" charset="0"/>
                        </a:rPr>
                        <m:t> =</m:t>
                      </m:r>
                      <m:f>
                        <m:fPr>
                          <m:ctrlPr>
                            <a:rPr lang="en-AU" sz="2400" b="1" i="1" smtClean="0">
                              <a:solidFill>
                                <a:srgbClr val="0066FF"/>
                              </a:solidFill>
                              <a:latin typeface="Cambria Math" panose="02040503050406030204" pitchFamily="18" charset="0"/>
                            </a:rPr>
                          </m:ctrlPr>
                        </m:fPr>
                        <m:num>
                          <m:r>
                            <a:rPr lang="en-AU" sz="2400" b="1" i="1" smtClean="0">
                              <a:solidFill>
                                <a:srgbClr val="0066FF"/>
                              </a:solidFill>
                              <a:latin typeface="Cambria Math" panose="02040503050406030204" pitchFamily="18" charset="0"/>
                            </a:rPr>
                            <m:t>𝟐𝟑</m:t>
                          </m:r>
                          <m:r>
                            <a:rPr lang="en-AU" sz="2400" b="1" i="1" smtClean="0">
                              <a:solidFill>
                                <a:srgbClr val="0066FF"/>
                              </a:solidFill>
                              <a:latin typeface="Cambria Math" panose="02040503050406030204" pitchFamily="18" charset="0"/>
                            </a:rPr>
                            <m:t>.</m:t>
                          </m:r>
                          <m:r>
                            <a:rPr lang="en-AU" sz="2400" b="1" i="1" smtClean="0">
                              <a:solidFill>
                                <a:srgbClr val="0066FF"/>
                              </a:solidFill>
                              <a:latin typeface="Cambria Math" panose="02040503050406030204" pitchFamily="18" charset="0"/>
                            </a:rPr>
                            <m:t>𝟏</m:t>
                          </m:r>
                        </m:num>
                        <m:den>
                          <m:rad>
                            <m:radPr>
                              <m:degHide m:val="on"/>
                              <m:ctrlPr>
                                <a:rPr lang="en-AU" sz="2400" b="1" i="1" smtClean="0">
                                  <a:solidFill>
                                    <a:srgbClr val="0066FF"/>
                                  </a:solidFill>
                                  <a:latin typeface="Cambria Math" panose="02040503050406030204" pitchFamily="18" charset="0"/>
                                </a:rPr>
                              </m:ctrlPr>
                            </m:radPr>
                            <m:deg/>
                            <m:e>
                              <m:r>
                                <a:rPr lang="en-AU" sz="2400" b="1" i="1" smtClean="0">
                                  <a:solidFill>
                                    <a:srgbClr val="0066FF"/>
                                  </a:solidFill>
                                  <a:latin typeface="Cambria Math" panose="02040503050406030204" pitchFamily="18" charset="0"/>
                                </a:rPr>
                                <m:t>𝟐</m:t>
                              </m:r>
                            </m:e>
                          </m:rad>
                        </m:den>
                      </m:f>
                    </m:oMath>
                  </m:oMathPara>
                </a14:m>
                <a:endParaRPr lang="en-AU" sz="1400" b="0" dirty="0" smtClean="0">
                  <a:solidFill>
                    <a:srgbClr val="00B050"/>
                  </a:solidFill>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735101" y="4702302"/>
                <a:ext cx="2741969" cy="762966"/>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78918" y="5760719"/>
                <a:ext cx="30341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sz="2400" i="1" smtClean="0">
                          <a:solidFill>
                            <a:srgbClr val="00B050"/>
                          </a:solidFill>
                          <a:latin typeface="Cambria Math" panose="02040503050406030204" pitchFamily="18" charset="0"/>
                        </a:rPr>
                        <m:t>𝑅𝑀𝑆</m:t>
                      </m:r>
                      <m:r>
                        <a:rPr lang="en-AU" sz="2400" i="1" smtClean="0">
                          <a:solidFill>
                            <a:srgbClr val="00B050"/>
                          </a:solidFill>
                          <a:latin typeface="Cambria Math" panose="02040503050406030204" pitchFamily="18" charset="0"/>
                        </a:rPr>
                        <m:t> </m:t>
                      </m:r>
                      <m:r>
                        <a:rPr lang="en-AU" sz="2400" i="1" smtClean="0">
                          <a:solidFill>
                            <a:srgbClr val="00B050"/>
                          </a:solidFill>
                          <a:latin typeface="Cambria Math" panose="02040503050406030204" pitchFamily="18" charset="0"/>
                        </a:rPr>
                        <m:t>𝑒</m:t>
                      </m:r>
                      <m:r>
                        <a:rPr lang="en-AU" sz="2400" i="1" smtClean="0">
                          <a:solidFill>
                            <a:srgbClr val="00B050"/>
                          </a:solidFill>
                          <a:latin typeface="Cambria Math" panose="02040503050406030204" pitchFamily="18" charset="0"/>
                        </a:rPr>
                        <m:t>.</m:t>
                      </m:r>
                      <m:r>
                        <a:rPr lang="en-AU" sz="2400" i="1" smtClean="0">
                          <a:solidFill>
                            <a:srgbClr val="00B050"/>
                          </a:solidFill>
                          <a:latin typeface="Cambria Math" panose="02040503050406030204" pitchFamily="18" charset="0"/>
                        </a:rPr>
                        <m:t>𝑚</m:t>
                      </m:r>
                      <m:r>
                        <a:rPr lang="en-AU" sz="2400" i="1" smtClean="0">
                          <a:solidFill>
                            <a:srgbClr val="00B050"/>
                          </a:solidFill>
                          <a:latin typeface="Cambria Math" panose="02040503050406030204" pitchFamily="18" charset="0"/>
                        </a:rPr>
                        <m:t>.</m:t>
                      </m:r>
                      <m:r>
                        <a:rPr lang="en-AU" sz="2400" i="1" smtClean="0">
                          <a:solidFill>
                            <a:srgbClr val="00B050"/>
                          </a:solidFill>
                          <a:latin typeface="Cambria Math" panose="02040503050406030204" pitchFamily="18" charset="0"/>
                        </a:rPr>
                        <m:t>𝑓</m:t>
                      </m:r>
                      <m:r>
                        <a:rPr lang="en-AU" sz="2400" b="0" i="1" smtClean="0">
                          <a:solidFill>
                            <a:srgbClr val="00B050"/>
                          </a:solidFill>
                          <a:latin typeface="Cambria Math" panose="02040503050406030204" pitchFamily="18" charset="0"/>
                        </a:rPr>
                        <m:t>=16.3 </m:t>
                      </m:r>
                      <m:r>
                        <a:rPr lang="en-AU" sz="2400" b="0" i="1" smtClean="0">
                          <a:solidFill>
                            <a:srgbClr val="00B050"/>
                          </a:solidFill>
                          <a:latin typeface="Cambria Math" panose="02040503050406030204" pitchFamily="18" charset="0"/>
                        </a:rPr>
                        <m:t>𝑉</m:t>
                      </m:r>
                    </m:oMath>
                  </m:oMathPara>
                </a14:m>
                <a:endParaRPr lang="en-AU" sz="2400" dirty="0"/>
              </a:p>
            </p:txBody>
          </p:sp>
        </mc:Choice>
        <mc:Fallback xmlns="">
          <p:sp>
            <p:nvSpPr>
              <p:cNvPr id="8" name="Rectangle 7"/>
              <p:cNvSpPr>
                <a:spLocks noRot="1" noChangeAspect="1" noMove="1" noResize="1" noEditPoints="1" noAdjustHandles="1" noChangeArrowheads="1" noChangeShapeType="1" noTextEdit="1"/>
              </p:cNvSpPr>
              <p:nvPr/>
            </p:nvSpPr>
            <p:spPr>
              <a:xfrm>
                <a:off x="4578918" y="5760719"/>
                <a:ext cx="3034164" cy="461665"/>
              </a:xfrm>
              <a:prstGeom prst="rect">
                <a:avLst/>
              </a:prstGeom>
              <a:blipFill>
                <a:blip r:embed="rId5"/>
                <a:stretch>
                  <a:fillRect b="-19737"/>
                </a:stretch>
              </a:blipFill>
            </p:spPr>
            <p:txBody>
              <a:bodyPr/>
              <a:lstStyle/>
              <a:p>
                <a:r>
                  <a:rPr lang="en-AU">
                    <a:noFill/>
                  </a:rPr>
                  <a:t> </a:t>
                </a:r>
              </a:p>
            </p:txBody>
          </p:sp>
        </mc:Fallback>
      </mc:AlternateContent>
    </p:spTree>
    <p:extLst>
      <p:ext uri="{BB962C8B-B14F-4D97-AF65-F5344CB8AC3E}">
        <p14:creationId xmlns:p14="http://schemas.microsoft.com/office/powerpoint/2010/main" val="260437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1981200" y="274639"/>
            <a:ext cx="8229600" cy="669925"/>
          </a:xfrm>
        </p:spPr>
        <p:txBody>
          <a:bodyPr>
            <a:normAutofit fontScale="90000"/>
          </a:bodyPr>
          <a:lstStyle/>
          <a:p>
            <a:pPr eaLnBrk="1" fontAlgn="auto" hangingPunct="1">
              <a:spcAft>
                <a:spcPts val="0"/>
              </a:spcAft>
              <a:defRPr/>
            </a:pPr>
            <a:r>
              <a:rPr lang="en-GB"/>
              <a:t>Bicycle generator</a:t>
            </a:r>
          </a:p>
        </p:txBody>
      </p:sp>
      <p:sp>
        <p:nvSpPr>
          <p:cNvPr id="303107" name="Rectangle 3"/>
          <p:cNvSpPr>
            <a:spLocks noGrp="1" noChangeArrowheads="1"/>
          </p:cNvSpPr>
          <p:nvPr>
            <p:ph sz="half" idx="1"/>
          </p:nvPr>
        </p:nvSpPr>
        <p:spPr>
          <a:xfrm>
            <a:off x="6527800" y="1016001"/>
            <a:ext cx="4038600" cy="4525963"/>
          </a:xfrm>
        </p:spPr>
        <p:txBody>
          <a:bodyPr/>
          <a:lstStyle/>
          <a:p>
            <a:pPr marL="0" indent="0" eaLnBrk="1" hangingPunct="1">
              <a:lnSpc>
                <a:spcPct val="90000"/>
              </a:lnSpc>
              <a:buNone/>
            </a:pPr>
            <a:r>
              <a:rPr lang="en-GB" altLang="en-US" sz="2400">
                <a:latin typeface="Arial" panose="020B0604020202020204" pitchFamily="34" charset="0"/>
                <a:cs typeface="Arial" panose="020B0604020202020204" pitchFamily="34" charset="0"/>
              </a:rPr>
              <a:t>When the wheel turns the magnet is made to rotate next to the fixed coil of wire.</a:t>
            </a:r>
          </a:p>
          <a:p>
            <a:pPr marL="0" indent="0" eaLnBrk="1" hangingPunct="1">
              <a:lnSpc>
                <a:spcPct val="90000"/>
              </a:lnSpc>
              <a:buNone/>
            </a:pPr>
            <a:endParaRPr lang="en-GB" altLang="en-US" sz="2400">
              <a:latin typeface="Arial" panose="020B0604020202020204" pitchFamily="34" charset="0"/>
              <a:cs typeface="Arial" panose="020B0604020202020204" pitchFamily="34" charset="0"/>
            </a:endParaRPr>
          </a:p>
          <a:p>
            <a:pPr marL="0" indent="0" eaLnBrk="1" hangingPunct="1">
              <a:lnSpc>
                <a:spcPct val="90000"/>
              </a:lnSpc>
              <a:buNone/>
            </a:pPr>
            <a:r>
              <a:rPr lang="en-GB" altLang="en-US" sz="2400">
                <a:solidFill>
                  <a:srgbClr val="FF0000"/>
                </a:solidFill>
                <a:latin typeface="Arial" panose="020B0604020202020204" pitchFamily="34" charset="0"/>
                <a:cs typeface="Arial" panose="020B0604020202020204" pitchFamily="34" charset="0"/>
              </a:rPr>
              <a:t>Electromagnetic induction</a:t>
            </a:r>
            <a:r>
              <a:rPr lang="en-GB" altLang="en-US" sz="2400">
                <a:latin typeface="Arial" panose="020B0604020202020204" pitchFamily="34" charset="0"/>
                <a:cs typeface="Arial" panose="020B0604020202020204" pitchFamily="34" charset="0"/>
              </a:rPr>
              <a:t> occurs and a alternating voltage is induced in the coil.</a:t>
            </a:r>
          </a:p>
          <a:p>
            <a:pPr marL="0" indent="0" eaLnBrk="1" hangingPunct="1">
              <a:lnSpc>
                <a:spcPct val="90000"/>
              </a:lnSpc>
              <a:buNone/>
            </a:pPr>
            <a:endParaRPr lang="en-GB" altLang="en-US" sz="2400">
              <a:latin typeface="Arial" panose="020B0604020202020204" pitchFamily="34" charset="0"/>
              <a:cs typeface="Arial" panose="020B0604020202020204" pitchFamily="34" charset="0"/>
            </a:endParaRPr>
          </a:p>
          <a:p>
            <a:pPr marL="0" indent="0" eaLnBrk="1" hangingPunct="1">
              <a:lnSpc>
                <a:spcPct val="90000"/>
              </a:lnSpc>
              <a:buNone/>
            </a:pPr>
            <a:r>
              <a:rPr lang="en-GB" altLang="en-US" sz="2400">
                <a:latin typeface="Arial" panose="020B0604020202020204" pitchFamily="34" charset="0"/>
                <a:cs typeface="Arial" panose="020B0604020202020204" pitchFamily="34" charset="0"/>
              </a:rPr>
              <a:t>This causes an alternating current to flow to the light bulb of the bicycle.</a:t>
            </a:r>
          </a:p>
        </p:txBody>
      </p:sp>
      <p:pic>
        <p:nvPicPr>
          <p:cNvPr id="46084" name="Picture 4" descr="p25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1322389"/>
            <a:ext cx="3506788"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descr="http://image.made-in-china.com/4f0j00PvaERHrsJlcF/Bicycle-Generator-Ligh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75" y="5233988"/>
            <a:ext cx="16573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505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3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DC Generator</a:t>
            </a:r>
            <a:endParaRPr lang="en-AU" dirty="0"/>
          </a:p>
        </p:txBody>
      </p:sp>
      <p:pic>
        <p:nvPicPr>
          <p:cNvPr id="16386" name="Picture 2" descr="http://i.stack.imgur.com/cdyN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73" y="1717099"/>
            <a:ext cx="6093587" cy="3979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i.stack.imgur.com/OxG8U.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11" y="1069975"/>
            <a:ext cx="5295840" cy="449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4532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447678" y="445932"/>
            <a:ext cx="8229600" cy="658812"/>
          </a:xfrm>
        </p:spPr>
        <p:txBody>
          <a:bodyPr>
            <a:normAutofit fontScale="90000"/>
          </a:bodyPr>
          <a:lstStyle/>
          <a:p>
            <a:pPr eaLnBrk="1" fontAlgn="auto" hangingPunct="1">
              <a:spcAft>
                <a:spcPts val="0"/>
              </a:spcAft>
              <a:defRPr/>
            </a:pPr>
            <a:r>
              <a:rPr lang="en-GB" i="1" dirty="0" smtClean="0"/>
              <a:t>Review Question</a:t>
            </a:r>
            <a:endParaRPr lang="en-GB" i="1" dirty="0"/>
          </a:p>
        </p:txBody>
      </p:sp>
      <p:sp>
        <p:nvSpPr>
          <p:cNvPr id="48131" name="Rectangle 3"/>
          <p:cNvSpPr>
            <a:spLocks noGrp="1" noChangeArrowheads="1"/>
          </p:cNvSpPr>
          <p:nvPr>
            <p:ph sz="half" idx="1"/>
          </p:nvPr>
        </p:nvSpPr>
        <p:spPr>
          <a:xfrm>
            <a:off x="447678" y="1395414"/>
            <a:ext cx="6338696" cy="4548186"/>
          </a:xfrm>
        </p:spPr>
        <p:txBody>
          <a:bodyPr/>
          <a:lstStyle/>
          <a:p>
            <a:pPr marL="0" indent="0" eaLnBrk="1" hangingPunct="1">
              <a:lnSpc>
                <a:spcPct val="90000"/>
              </a:lnSpc>
              <a:buNone/>
            </a:pPr>
            <a:r>
              <a:rPr lang="en-GB" altLang="en-US" sz="2400" i="1" dirty="0">
                <a:latin typeface="Arial" panose="020B0604020202020204" pitchFamily="34" charset="0"/>
                <a:cs typeface="Arial" panose="020B0604020202020204" pitchFamily="34" charset="0"/>
              </a:rPr>
              <a:t>The graph opposite shows how the voltage of </a:t>
            </a:r>
            <a:r>
              <a:rPr lang="en-GB" altLang="en-US" sz="2400" i="1" dirty="0" smtClean="0">
                <a:latin typeface="Arial" panose="020B0604020202020204" pitchFamily="34" charset="0"/>
                <a:cs typeface="Arial" panose="020B0604020202020204" pitchFamily="34" charset="0"/>
              </a:rPr>
              <a:t>an AC </a:t>
            </a:r>
            <a:r>
              <a:rPr lang="en-GB" altLang="en-US" sz="2400" i="1" dirty="0">
                <a:latin typeface="Arial" panose="020B0604020202020204" pitchFamily="34" charset="0"/>
                <a:cs typeface="Arial" panose="020B0604020202020204" pitchFamily="34" charset="0"/>
              </a:rPr>
              <a:t>generator varies in time. </a:t>
            </a:r>
            <a:endParaRPr lang="en-GB" altLang="en-US" sz="2400" i="1" dirty="0" smtClean="0">
              <a:latin typeface="Arial" panose="020B0604020202020204" pitchFamily="34" charset="0"/>
              <a:cs typeface="Arial" panose="020B0604020202020204" pitchFamily="34" charset="0"/>
            </a:endParaRPr>
          </a:p>
          <a:p>
            <a:pPr marL="0" indent="0" eaLnBrk="1" hangingPunct="1">
              <a:lnSpc>
                <a:spcPct val="90000"/>
              </a:lnSpc>
              <a:buNone/>
            </a:pPr>
            <a:endParaRPr lang="en-GB" altLang="en-US" sz="2400" i="1" dirty="0" smtClean="0">
              <a:latin typeface="Arial" panose="020B0604020202020204" pitchFamily="34" charset="0"/>
              <a:cs typeface="Arial" panose="020B0604020202020204" pitchFamily="34" charset="0"/>
            </a:endParaRPr>
          </a:p>
          <a:p>
            <a:pPr marL="0" indent="0" eaLnBrk="1" hangingPunct="1">
              <a:lnSpc>
                <a:spcPct val="90000"/>
              </a:lnSpc>
              <a:buNone/>
            </a:pPr>
            <a:r>
              <a:rPr lang="en-GB" altLang="en-US" sz="2400" i="1" dirty="0" smtClean="0">
                <a:latin typeface="Arial" panose="020B0604020202020204" pitchFamily="34" charset="0"/>
                <a:cs typeface="Arial" panose="020B0604020202020204" pitchFamily="34" charset="0"/>
              </a:rPr>
              <a:t>Describe </a:t>
            </a:r>
            <a:r>
              <a:rPr lang="en-GB" altLang="en-US" sz="2400" b="1" u="sng" dirty="0">
                <a:solidFill>
                  <a:srgbClr val="0066FF"/>
                </a:solidFill>
              </a:rPr>
              <a:t>or</a:t>
            </a:r>
            <a:r>
              <a:rPr lang="en-GB" altLang="en-US" sz="2400" i="1" dirty="0" smtClean="0">
                <a:latin typeface="Arial" panose="020B0604020202020204" pitchFamily="34" charset="0"/>
                <a:cs typeface="Arial" panose="020B0604020202020204" pitchFamily="34" charset="0"/>
              </a:rPr>
              <a:t> draw show </a:t>
            </a:r>
            <a:r>
              <a:rPr lang="en-GB" altLang="en-US" sz="2400" i="1" dirty="0">
                <a:latin typeface="Arial" panose="020B0604020202020204" pitchFamily="34" charset="0"/>
                <a:cs typeface="Arial" panose="020B0604020202020204" pitchFamily="34" charset="0"/>
              </a:rPr>
              <a:t>how the voltage would vary if </a:t>
            </a:r>
            <a:r>
              <a:rPr lang="en-GB" altLang="en-US" sz="2400" i="1" dirty="0" smtClean="0">
                <a:latin typeface="Arial" panose="020B0604020202020204" pitchFamily="34" charset="0"/>
                <a:cs typeface="Arial" panose="020B0604020202020204" pitchFamily="34" charset="0"/>
              </a:rPr>
              <a:t>…..</a:t>
            </a:r>
          </a:p>
          <a:p>
            <a:pPr marL="0" indent="0" eaLnBrk="1" hangingPunct="1">
              <a:lnSpc>
                <a:spcPct val="90000"/>
              </a:lnSpc>
              <a:buNone/>
            </a:pPr>
            <a:endParaRPr lang="en-GB" altLang="en-US" sz="2400" i="1" dirty="0">
              <a:latin typeface="Arial" panose="020B0604020202020204" pitchFamily="34" charset="0"/>
              <a:cs typeface="Arial" panose="020B0604020202020204" pitchFamily="34" charset="0"/>
            </a:endParaRPr>
          </a:p>
          <a:p>
            <a:pPr marL="457200" indent="-457200" eaLnBrk="1" hangingPunct="1">
              <a:lnSpc>
                <a:spcPct val="90000"/>
              </a:lnSpc>
              <a:buFont typeface="+mj-lt"/>
              <a:buAutoNum type="alphaLcParenR"/>
            </a:pPr>
            <a:r>
              <a:rPr lang="en-GB" altLang="en-US" sz="2400" i="1" dirty="0" smtClean="0">
                <a:latin typeface="Arial" panose="020B0604020202020204" pitchFamily="34" charset="0"/>
                <a:cs typeface="Arial" panose="020B0604020202020204" pitchFamily="34" charset="0"/>
              </a:rPr>
              <a:t>Rotational frequency is halved</a:t>
            </a:r>
          </a:p>
          <a:p>
            <a:pPr marL="457200" indent="-457200" eaLnBrk="1" hangingPunct="1">
              <a:lnSpc>
                <a:spcPct val="90000"/>
              </a:lnSpc>
              <a:buFont typeface="+mj-lt"/>
              <a:buAutoNum type="alphaLcParenR"/>
            </a:pPr>
            <a:r>
              <a:rPr lang="en-GB" altLang="en-US" sz="2400" i="1" dirty="0" smtClean="0">
                <a:latin typeface="Arial" panose="020B0604020202020204" pitchFamily="34" charset="0"/>
                <a:cs typeface="Arial" panose="020B0604020202020204" pitchFamily="34" charset="0"/>
              </a:rPr>
              <a:t>Area of the coil in the field is doubled</a:t>
            </a:r>
          </a:p>
          <a:p>
            <a:pPr marL="457200" indent="-457200" eaLnBrk="1" hangingPunct="1">
              <a:lnSpc>
                <a:spcPct val="90000"/>
              </a:lnSpc>
              <a:buFont typeface="+mj-lt"/>
              <a:buAutoNum type="alphaLcParenR"/>
            </a:pPr>
            <a:r>
              <a:rPr lang="en-GB" altLang="en-US" sz="2400" i="1" dirty="0" smtClean="0">
                <a:latin typeface="Arial" panose="020B0604020202020204" pitchFamily="34" charset="0"/>
                <a:cs typeface="Arial" panose="020B0604020202020204" pitchFamily="34" charset="0"/>
              </a:rPr>
              <a:t>A split ring commutator was used instead of a slip ring commutator.</a:t>
            </a:r>
          </a:p>
          <a:p>
            <a:pPr marL="457200" indent="-457200" eaLnBrk="1" hangingPunct="1">
              <a:lnSpc>
                <a:spcPct val="90000"/>
              </a:lnSpc>
              <a:buFont typeface="+mj-lt"/>
              <a:buAutoNum type="alphaLcParenR"/>
            </a:pPr>
            <a:endParaRPr lang="en-GB" altLang="en-US" sz="2400" i="1" dirty="0" smtClean="0">
              <a:latin typeface="Arial" panose="020B0604020202020204" pitchFamily="34" charset="0"/>
              <a:cs typeface="Arial" panose="020B0604020202020204" pitchFamily="34" charset="0"/>
            </a:endParaRPr>
          </a:p>
          <a:p>
            <a:pPr marL="0" indent="0" eaLnBrk="1" hangingPunct="1">
              <a:lnSpc>
                <a:spcPct val="90000"/>
              </a:lnSpc>
              <a:buNone/>
            </a:pPr>
            <a:endParaRPr lang="en-GB" altLang="en-US" sz="2400" i="1" dirty="0">
              <a:latin typeface="Arial" panose="020B0604020202020204" pitchFamily="34" charset="0"/>
              <a:cs typeface="Arial" panose="020B0604020202020204" pitchFamily="34" charset="0"/>
            </a:endParaRPr>
          </a:p>
        </p:txBody>
      </p:sp>
      <p:grpSp>
        <p:nvGrpSpPr>
          <p:cNvPr id="2" name="Group 1"/>
          <p:cNvGrpSpPr/>
          <p:nvPr/>
        </p:nvGrpSpPr>
        <p:grpSpPr>
          <a:xfrm>
            <a:off x="6949886" y="1104744"/>
            <a:ext cx="4725987" cy="3246437"/>
            <a:chOff x="5459414" y="1027114"/>
            <a:chExt cx="4725987" cy="3246437"/>
          </a:xfrm>
        </p:grpSpPr>
        <p:grpSp>
          <p:nvGrpSpPr>
            <p:cNvPr id="48132" name="Group 4"/>
            <p:cNvGrpSpPr>
              <a:grpSpLocks/>
            </p:cNvGrpSpPr>
            <p:nvPr/>
          </p:nvGrpSpPr>
          <p:grpSpPr bwMode="auto">
            <a:xfrm>
              <a:off x="5459414" y="1027114"/>
              <a:ext cx="4725987" cy="3246437"/>
              <a:chOff x="2582" y="602"/>
              <a:chExt cx="2977" cy="2045"/>
            </a:xfrm>
          </p:grpSpPr>
          <p:sp>
            <p:nvSpPr>
              <p:cNvPr id="48136" name="Line 5"/>
              <p:cNvSpPr>
                <a:spLocks noChangeShapeType="1"/>
              </p:cNvSpPr>
              <p:nvPr/>
            </p:nvSpPr>
            <p:spPr bwMode="auto">
              <a:xfrm flipV="1">
                <a:off x="2751" y="784"/>
                <a:ext cx="0" cy="18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8137" name="Line 6"/>
              <p:cNvSpPr>
                <a:spLocks noChangeShapeType="1"/>
              </p:cNvSpPr>
              <p:nvPr/>
            </p:nvSpPr>
            <p:spPr bwMode="auto">
              <a:xfrm>
                <a:off x="2628" y="1741"/>
                <a:ext cx="27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48138" name="Text Box 7"/>
              <p:cNvSpPr txBox="1">
                <a:spLocks noChangeArrowheads="1"/>
              </p:cNvSpPr>
              <p:nvPr/>
            </p:nvSpPr>
            <p:spPr bwMode="auto">
              <a:xfrm>
                <a:off x="2582" y="602"/>
                <a:ext cx="4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V</a:t>
                </a:r>
              </a:p>
            </p:txBody>
          </p:sp>
          <p:sp>
            <p:nvSpPr>
              <p:cNvPr id="48139" name="Text Box 8"/>
              <p:cNvSpPr txBox="1">
                <a:spLocks noChangeArrowheads="1"/>
              </p:cNvSpPr>
              <p:nvPr/>
            </p:nvSpPr>
            <p:spPr bwMode="auto">
              <a:xfrm>
                <a:off x="5107" y="1826"/>
                <a:ext cx="4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time</a:t>
                </a:r>
              </a:p>
            </p:txBody>
          </p:sp>
        </p:grpSp>
        <p:sp>
          <p:nvSpPr>
            <p:cNvPr id="48133" name="Freeform 9"/>
            <p:cNvSpPr>
              <a:spLocks/>
            </p:cNvSpPr>
            <p:nvPr/>
          </p:nvSpPr>
          <p:spPr bwMode="auto">
            <a:xfrm>
              <a:off x="5735638" y="2033588"/>
              <a:ext cx="4387850" cy="1479550"/>
            </a:xfrm>
            <a:custGeom>
              <a:avLst/>
              <a:gdLst>
                <a:gd name="T0" fmla="*/ 0 w 2764"/>
                <a:gd name="T1" fmla="*/ 1257558763 h 932"/>
                <a:gd name="T2" fmla="*/ 882054688 w 2764"/>
                <a:gd name="T3" fmla="*/ 214214075 h 932"/>
                <a:gd name="T4" fmla="*/ 2147483646 w 2764"/>
                <a:gd name="T5" fmla="*/ 2147483646 h 932"/>
                <a:gd name="T6" fmla="*/ 2147483646 w 2764"/>
                <a:gd name="T7" fmla="*/ 214214075 h 932"/>
                <a:gd name="T8" fmla="*/ 2147483646 w 2764"/>
                <a:gd name="T9" fmla="*/ 2147483646 h 932"/>
                <a:gd name="T10" fmla="*/ 2147483646 w 2764"/>
                <a:gd name="T11" fmla="*/ 246975313 h 932"/>
                <a:gd name="T12" fmla="*/ 2147483646 w 2764"/>
                <a:gd name="T13" fmla="*/ 834172513 h 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64" h="932">
                  <a:moveTo>
                    <a:pt x="0" y="499"/>
                  </a:moveTo>
                  <a:cubicBezTo>
                    <a:pt x="58" y="430"/>
                    <a:pt x="202" y="13"/>
                    <a:pt x="350" y="85"/>
                  </a:cubicBezTo>
                  <a:cubicBezTo>
                    <a:pt x="498" y="157"/>
                    <a:pt x="708" y="932"/>
                    <a:pt x="887" y="932"/>
                  </a:cubicBezTo>
                  <a:cubicBezTo>
                    <a:pt x="1066" y="932"/>
                    <a:pt x="1247" y="87"/>
                    <a:pt x="1424" y="85"/>
                  </a:cubicBezTo>
                  <a:cubicBezTo>
                    <a:pt x="1601" y="83"/>
                    <a:pt x="1772" y="917"/>
                    <a:pt x="1949" y="919"/>
                  </a:cubicBezTo>
                  <a:cubicBezTo>
                    <a:pt x="2126" y="921"/>
                    <a:pt x="2350" y="196"/>
                    <a:pt x="2486" y="98"/>
                  </a:cubicBezTo>
                  <a:cubicBezTo>
                    <a:pt x="2622" y="0"/>
                    <a:pt x="2706" y="283"/>
                    <a:pt x="2764" y="331"/>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Tree>
    <p:extLst>
      <p:ext uri="{BB962C8B-B14F-4D97-AF65-F5344CB8AC3E}">
        <p14:creationId xmlns:p14="http://schemas.microsoft.com/office/powerpoint/2010/main" val="38578039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658812" y="350837"/>
            <a:ext cx="8229600" cy="650875"/>
          </a:xfrm>
        </p:spPr>
        <p:txBody>
          <a:bodyPr>
            <a:normAutofit fontScale="90000"/>
          </a:bodyPr>
          <a:lstStyle/>
          <a:p>
            <a:pPr eaLnBrk="1" fontAlgn="auto" hangingPunct="1">
              <a:spcAft>
                <a:spcPts val="0"/>
              </a:spcAft>
              <a:defRPr/>
            </a:pPr>
            <a:r>
              <a:rPr lang="en-GB" dirty="0"/>
              <a:t>The transformer</a:t>
            </a:r>
          </a:p>
        </p:txBody>
      </p:sp>
      <p:sp>
        <p:nvSpPr>
          <p:cNvPr id="313347" name="Rectangle 3"/>
          <p:cNvSpPr>
            <a:spLocks noGrp="1" noChangeArrowheads="1"/>
          </p:cNvSpPr>
          <p:nvPr>
            <p:ph type="body" sz="half" idx="1"/>
          </p:nvPr>
        </p:nvSpPr>
        <p:spPr>
          <a:xfrm>
            <a:off x="658811" y="1049338"/>
            <a:ext cx="6349573" cy="4525962"/>
          </a:xfrm>
        </p:spPr>
        <p:txBody>
          <a:bodyPr/>
          <a:lstStyle/>
          <a:p>
            <a:pPr marL="0" indent="0" eaLnBrk="1" hangingPunct="1">
              <a:buNone/>
            </a:pPr>
            <a:r>
              <a:rPr lang="en-GB" altLang="en-US" dirty="0" smtClean="0">
                <a:latin typeface="Arial" panose="020B0604020202020204" pitchFamily="34" charset="0"/>
                <a:cs typeface="Arial" panose="020B0604020202020204" pitchFamily="34" charset="0"/>
              </a:rPr>
              <a:t>A transformer is a device that is used to </a:t>
            </a:r>
            <a:r>
              <a:rPr lang="en-GB" altLang="en-US" b="1" dirty="0">
                <a:solidFill>
                  <a:srgbClr val="FF0000"/>
                </a:solidFill>
                <a:latin typeface="Arial" panose="020B0604020202020204" pitchFamily="34" charset="0"/>
                <a:cs typeface="Arial" panose="020B0604020202020204" pitchFamily="34" charset="0"/>
              </a:rPr>
              <a:t>change</a:t>
            </a:r>
            <a:r>
              <a:rPr lang="en-GB" altLang="en-US" dirty="0" smtClean="0">
                <a:latin typeface="Arial" panose="020B0604020202020204" pitchFamily="34" charset="0"/>
                <a:cs typeface="Arial" panose="020B0604020202020204" pitchFamily="34" charset="0"/>
              </a:rPr>
              <a:t> one alternating </a:t>
            </a:r>
            <a:r>
              <a:rPr lang="en-GB" altLang="en-US" b="1" dirty="0" smtClean="0">
                <a:solidFill>
                  <a:srgbClr val="FF0000"/>
                </a:solidFill>
                <a:latin typeface="Arial" panose="020B0604020202020204" pitchFamily="34" charset="0"/>
                <a:cs typeface="Arial" panose="020B0604020202020204" pitchFamily="34" charset="0"/>
              </a:rPr>
              <a:t>voltage</a:t>
            </a:r>
            <a:r>
              <a:rPr lang="en-GB" altLang="en-US" dirty="0" smtClean="0">
                <a:latin typeface="Arial" panose="020B0604020202020204" pitchFamily="34" charset="0"/>
                <a:cs typeface="Arial" panose="020B0604020202020204" pitchFamily="34" charset="0"/>
              </a:rPr>
              <a:t> level to another.</a:t>
            </a:r>
          </a:p>
        </p:txBody>
      </p:sp>
      <p:grpSp>
        <p:nvGrpSpPr>
          <p:cNvPr id="313350" name="Group 6"/>
          <p:cNvGrpSpPr>
            <a:grpSpLocks/>
          </p:cNvGrpSpPr>
          <p:nvPr/>
        </p:nvGrpSpPr>
        <p:grpSpPr bwMode="auto">
          <a:xfrm>
            <a:off x="1673352" y="2734056"/>
            <a:ext cx="3174873" cy="1822160"/>
            <a:chOff x="762" y="2637"/>
            <a:chExt cx="1287" cy="810"/>
          </a:xfrm>
        </p:grpSpPr>
        <p:pic>
          <p:nvPicPr>
            <p:cNvPr id="52231" name="Picture 7" descr="p2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 y="2637"/>
              <a:ext cx="1287" cy="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32" name="Text Box 8"/>
            <p:cNvSpPr txBox="1">
              <a:spLocks noChangeArrowheads="1"/>
            </p:cNvSpPr>
            <p:nvPr/>
          </p:nvSpPr>
          <p:spPr bwMode="auto">
            <a:xfrm>
              <a:off x="877" y="3283"/>
              <a:ext cx="1125"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dirty="0"/>
                <a:t>circuit symbol</a:t>
              </a:r>
            </a:p>
          </p:txBody>
        </p:sp>
      </p:grpSp>
      <p:pic>
        <p:nvPicPr>
          <p:cNvPr id="14338" name="Picture 2" descr="http://i.ebayimg.com/images/i/321135727037-0-1/s-l10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1453" y="612915"/>
            <a:ext cx="2915145" cy="291514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upload.wikimedia.org/wikipedia/commons/6/62/PSU-Open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2622" y="2296930"/>
            <a:ext cx="3444746" cy="317359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76.my/Malaysia/original-dell-pa21-xps-m1330-65w-hexagon-tip-ac-adapter-camkx-1103-26-camkx@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5153" y="4306981"/>
            <a:ext cx="2931445" cy="169291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vignette4.wikia.nocookie.net/transformers/images/e/ef/Ultimate_Bumblebee_toy.jpg/revision/latest?cb=200706021544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538" y="4482411"/>
            <a:ext cx="3954543" cy="228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421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809626" y="328613"/>
            <a:ext cx="8229600" cy="650875"/>
          </a:xfrm>
        </p:spPr>
        <p:txBody>
          <a:bodyPr>
            <a:normAutofit fontScale="90000"/>
          </a:bodyPr>
          <a:lstStyle/>
          <a:p>
            <a:pPr eaLnBrk="1" fontAlgn="auto" hangingPunct="1">
              <a:spcAft>
                <a:spcPts val="0"/>
              </a:spcAft>
              <a:defRPr/>
            </a:pPr>
            <a:r>
              <a:rPr lang="en-GB" dirty="0"/>
              <a:t>Structure of a transformer</a:t>
            </a:r>
          </a:p>
        </p:txBody>
      </p:sp>
      <p:sp>
        <p:nvSpPr>
          <p:cNvPr id="315395" name="Rectangle 3"/>
          <p:cNvSpPr>
            <a:spLocks noGrp="1" noChangeArrowheads="1"/>
          </p:cNvSpPr>
          <p:nvPr>
            <p:ph sz="half" idx="1"/>
          </p:nvPr>
        </p:nvSpPr>
        <p:spPr>
          <a:xfrm>
            <a:off x="839448" y="962025"/>
            <a:ext cx="11002781" cy="973138"/>
          </a:xfrm>
        </p:spPr>
        <p:txBody>
          <a:bodyPr/>
          <a:lstStyle/>
          <a:p>
            <a:pPr marL="0" indent="0" eaLnBrk="1" hangingPunct="1">
              <a:buNone/>
            </a:pPr>
            <a:r>
              <a:rPr lang="en-GB" altLang="en-US" sz="2800" dirty="0" smtClean="0">
                <a:latin typeface="Arial" panose="020B0604020202020204" pitchFamily="34" charset="0"/>
                <a:cs typeface="Arial" panose="020B0604020202020204" pitchFamily="34" charset="0"/>
              </a:rPr>
              <a:t>A transformer consists of at least two coils of wire wrapped around a </a:t>
            </a:r>
            <a:r>
              <a:rPr lang="en-GB" altLang="en-US" sz="2800" b="1" dirty="0" smtClean="0">
                <a:latin typeface="Arial" panose="020B0604020202020204" pitchFamily="34" charset="0"/>
                <a:cs typeface="Arial" panose="020B0604020202020204" pitchFamily="34" charset="0"/>
              </a:rPr>
              <a:t>laminated iron core</a:t>
            </a:r>
            <a:r>
              <a:rPr lang="en-GB" altLang="en-US" sz="2800" dirty="0" smtClean="0">
                <a:latin typeface="Arial" panose="020B0604020202020204" pitchFamily="34" charset="0"/>
                <a:cs typeface="Arial" panose="020B0604020202020204" pitchFamily="34" charset="0"/>
              </a:rPr>
              <a:t>.</a:t>
            </a:r>
          </a:p>
        </p:txBody>
      </p:sp>
      <p:grpSp>
        <p:nvGrpSpPr>
          <p:cNvPr id="315397" name="Group 5"/>
          <p:cNvGrpSpPr>
            <a:grpSpLocks/>
          </p:cNvGrpSpPr>
          <p:nvPr/>
        </p:nvGrpSpPr>
        <p:grpSpPr bwMode="auto">
          <a:xfrm>
            <a:off x="4581525" y="2657476"/>
            <a:ext cx="2833688" cy="3224213"/>
            <a:chOff x="1926" y="1674"/>
            <a:chExt cx="1785" cy="2031"/>
          </a:xfrm>
        </p:grpSpPr>
        <p:grpSp>
          <p:nvGrpSpPr>
            <p:cNvPr id="54328" name="Group 6"/>
            <p:cNvGrpSpPr>
              <a:grpSpLocks/>
            </p:cNvGrpSpPr>
            <p:nvPr/>
          </p:nvGrpSpPr>
          <p:grpSpPr bwMode="auto">
            <a:xfrm>
              <a:off x="1926" y="1674"/>
              <a:ext cx="1728" cy="1792"/>
              <a:chOff x="1624" y="1344"/>
              <a:chExt cx="1728" cy="1792"/>
            </a:xfrm>
          </p:grpSpPr>
          <p:sp>
            <p:nvSpPr>
              <p:cNvPr id="54330" name="Rectangle 7"/>
              <p:cNvSpPr>
                <a:spLocks noChangeArrowheads="1"/>
              </p:cNvSpPr>
              <p:nvPr/>
            </p:nvSpPr>
            <p:spPr bwMode="auto">
              <a:xfrm>
                <a:off x="1624" y="1344"/>
                <a:ext cx="1728" cy="179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331" name="Rectangle 8"/>
              <p:cNvSpPr>
                <a:spLocks noChangeArrowheads="1"/>
              </p:cNvSpPr>
              <p:nvPr/>
            </p:nvSpPr>
            <p:spPr bwMode="auto">
              <a:xfrm>
                <a:off x="1999" y="1692"/>
                <a:ext cx="971" cy="108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grpSp>
        <p:sp>
          <p:nvSpPr>
            <p:cNvPr id="54329" name="Text Box 9"/>
            <p:cNvSpPr txBox="1">
              <a:spLocks noChangeArrowheads="1"/>
            </p:cNvSpPr>
            <p:nvPr/>
          </p:nvSpPr>
          <p:spPr bwMode="auto">
            <a:xfrm>
              <a:off x="2075" y="3474"/>
              <a:ext cx="16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b="1"/>
                <a:t>laminated iron core</a:t>
              </a:r>
            </a:p>
          </p:txBody>
        </p:sp>
      </p:grpSp>
      <p:grpSp>
        <p:nvGrpSpPr>
          <p:cNvPr id="315402" name="Group 10"/>
          <p:cNvGrpSpPr>
            <a:grpSpLocks/>
          </p:cNvGrpSpPr>
          <p:nvPr/>
        </p:nvGrpSpPr>
        <p:grpSpPr bwMode="auto">
          <a:xfrm>
            <a:off x="2028825" y="2139950"/>
            <a:ext cx="3492500" cy="3289300"/>
            <a:chOff x="318" y="1348"/>
            <a:chExt cx="2200" cy="2072"/>
          </a:xfrm>
        </p:grpSpPr>
        <p:grpSp>
          <p:nvGrpSpPr>
            <p:cNvPr id="54300" name="Group 11"/>
            <p:cNvGrpSpPr>
              <a:grpSpLocks/>
            </p:cNvGrpSpPr>
            <p:nvPr/>
          </p:nvGrpSpPr>
          <p:grpSpPr bwMode="auto">
            <a:xfrm>
              <a:off x="710" y="2087"/>
              <a:ext cx="1808" cy="881"/>
              <a:chOff x="664" y="1903"/>
              <a:chExt cx="1808" cy="881"/>
            </a:xfrm>
          </p:grpSpPr>
          <p:grpSp>
            <p:nvGrpSpPr>
              <p:cNvPr id="54304" name="Group 12"/>
              <p:cNvGrpSpPr>
                <a:grpSpLocks/>
              </p:cNvGrpSpPr>
              <p:nvPr/>
            </p:nvGrpSpPr>
            <p:grpSpPr bwMode="auto">
              <a:xfrm>
                <a:off x="832" y="1903"/>
                <a:ext cx="1640" cy="881"/>
                <a:chOff x="663" y="1999"/>
                <a:chExt cx="1640" cy="881"/>
              </a:xfrm>
            </p:grpSpPr>
            <p:sp>
              <p:nvSpPr>
                <p:cNvPr id="54311" name="Freeform 13"/>
                <p:cNvSpPr>
                  <a:spLocks/>
                </p:cNvSpPr>
                <p:nvPr/>
              </p:nvSpPr>
              <p:spPr bwMode="auto">
                <a:xfrm>
                  <a:off x="1530" y="1999"/>
                  <a:ext cx="726" cy="143"/>
                </a:xfrm>
                <a:custGeom>
                  <a:avLst/>
                  <a:gdLst>
                    <a:gd name="T0" fmla="*/ 0 w 726"/>
                    <a:gd name="T1" fmla="*/ 6 h 143"/>
                    <a:gd name="T2" fmla="*/ 220 w 726"/>
                    <a:gd name="T3" fmla="*/ 15 h 143"/>
                    <a:gd name="T4" fmla="*/ 668 w 726"/>
                    <a:gd name="T5" fmla="*/ 98 h 143"/>
                    <a:gd name="T6" fmla="*/ 567 w 726"/>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143">
                      <a:moveTo>
                        <a:pt x="0" y="6"/>
                      </a:moveTo>
                      <a:cubicBezTo>
                        <a:pt x="54" y="3"/>
                        <a:pt x="109" y="0"/>
                        <a:pt x="220" y="15"/>
                      </a:cubicBezTo>
                      <a:cubicBezTo>
                        <a:pt x="331" y="30"/>
                        <a:pt x="610" y="77"/>
                        <a:pt x="668" y="98"/>
                      </a:cubicBezTo>
                      <a:cubicBezTo>
                        <a:pt x="726" y="119"/>
                        <a:pt x="646" y="131"/>
                        <a:pt x="567" y="14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nvGrpSpPr>
                <p:cNvPr id="54312" name="Group 14"/>
                <p:cNvGrpSpPr>
                  <a:grpSpLocks/>
                </p:cNvGrpSpPr>
                <p:nvPr/>
              </p:nvGrpSpPr>
              <p:grpSpPr bwMode="auto">
                <a:xfrm>
                  <a:off x="1452" y="2121"/>
                  <a:ext cx="851" cy="386"/>
                  <a:chOff x="1457" y="2139"/>
                  <a:chExt cx="851" cy="386"/>
                </a:xfrm>
              </p:grpSpPr>
              <p:grpSp>
                <p:nvGrpSpPr>
                  <p:cNvPr id="54322" name="Group 15"/>
                  <p:cNvGrpSpPr>
                    <a:grpSpLocks/>
                  </p:cNvGrpSpPr>
                  <p:nvPr/>
                </p:nvGrpSpPr>
                <p:grpSpPr bwMode="auto">
                  <a:xfrm>
                    <a:off x="1457" y="2139"/>
                    <a:ext cx="851" cy="208"/>
                    <a:chOff x="1457" y="2139"/>
                    <a:chExt cx="851" cy="208"/>
                  </a:xfrm>
                </p:grpSpPr>
                <p:sp>
                  <p:nvSpPr>
                    <p:cNvPr id="54326" name="Freeform 16"/>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27" name="Freeform 17"/>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54323" name="Group 18"/>
                  <p:cNvGrpSpPr>
                    <a:grpSpLocks/>
                  </p:cNvGrpSpPr>
                  <p:nvPr/>
                </p:nvGrpSpPr>
                <p:grpSpPr bwMode="auto">
                  <a:xfrm>
                    <a:off x="1457" y="2317"/>
                    <a:ext cx="851" cy="208"/>
                    <a:chOff x="1457" y="2139"/>
                    <a:chExt cx="851" cy="208"/>
                  </a:xfrm>
                </p:grpSpPr>
                <p:sp>
                  <p:nvSpPr>
                    <p:cNvPr id="54324" name="Freeform 19"/>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25" name="Freeform 20"/>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grpSp>
              <p:nvGrpSpPr>
                <p:cNvPr id="54313" name="Group 21"/>
                <p:cNvGrpSpPr>
                  <a:grpSpLocks/>
                </p:cNvGrpSpPr>
                <p:nvPr/>
              </p:nvGrpSpPr>
              <p:grpSpPr bwMode="auto">
                <a:xfrm>
                  <a:off x="1452" y="2482"/>
                  <a:ext cx="851" cy="386"/>
                  <a:chOff x="1457" y="2139"/>
                  <a:chExt cx="851" cy="386"/>
                </a:xfrm>
              </p:grpSpPr>
              <p:grpSp>
                <p:nvGrpSpPr>
                  <p:cNvPr id="54316" name="Group 22"/>
                  <p:cNvGrpSpPr>
                    <a:grpSpLocks/>
                  </p:cNvGrpSpPr>
                  <p:nvPr/>
                </p:nvGrpSpPr>
                <p:grpSpPr bwMode="auto">
                  <a:xfrm>
                    <a:off x="1457" y="2139"/>
                    <a:ext cx="851" cy="208"/>
                    <a:chOff x="1457" y="2139"/>
                    <a:chExt cx="851" cy="208"/>
                  </a:xfrm>
                </p:grpSpPr>
                <p:sp>
                  <p:nvSpPr>
                    <p:cNvPr id="54320" name="Freeform 23"/>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21" name="Freeform 24"/>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54317" name="Group 25"/>
                  <p:cNvGrpSpPr>
                    <a:grpSpLocks/>
                  </p:cNvGrpSpPr>
                  <p:nvPr/>
                </p:nvGrpSpPr>
                <p:grpSpPr bwMode="auto">
                  <a:xfrm>
                    <a:off x="1457" y="2317"/>
                    <a:ext cx="851" cy="208"/>
                    <a:chOff x="1457" y="2139"/>
                    <a:chExt cx="851" cy="208"/>
                  </a:xfrm>
                </p:grpSpPr>
                <p:sp>
                  <p:nvSpPr>
                    <p:cNvPr id="54318" name="Freeform 26"/>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19" name="Freeform 27"/>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sp>
              <p:nvSpPr>
                <p:cNvPr id="54314" name="Line 28"/>
                <p:cNvSpPr>
                  <a:spLocks noChangeShapeType="1"/>
                </p:cNvSpPr>
                <p:nvPr/>
              </p:nvSpPr>
              <p:spPr bwMode="auto">
                <a:xfrm flipH="1">
                  <a:off x="663" y="2880"/>
                  <a:ext cx="1053"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15" name="Line 29"/>
                <p:cNvSpPr>
                  <a:spLocks noChangeShapeType="1"/>
                </p:cNvSpPr>
                <p:nvPr/>
              </p:nvSpPr>
              <p:spPr bwMode="auto">
                <a:xfrm flipH="1">
                  <a:off x="663" y="2004"/>
                  <a:ext cx="882" cy="3"/>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54305" name="Group 30"/>
              <p:cNvGrpSpPr>
                <a:grpSpLocks/>
              </p:cNvGrpSpPr>
              <p:nvPr/>
            </p:nvGrpSpPr>
            <p:grpSpPr bwMode="auto">
              <a:xfrm>
                <a:off x="664" y="1912"/>
                <a:ext cx="344" cy="872"/>
                <a:chOff x="664" y="1912"/>
                <a:chExt cx="344" cy="872"/>
              </a:xfrm>
            </p:grpSpPr>
            <p:sp>
              <p:nvSpPr>
                <p:cNvPr id="54306" name="Line 31"/>
                <p:cNvSpPr>
                  <a:spLocks noChangeShapeType="1"/>
                </p:cNvSpPr>
                <p:nvPr/>
              </p:nvSpPr>
              <p:spPr bwMode="auto">
                <a:xfrm>
                  <a:off x="844" y="1912"/>
                  <a:ext cx="0" cy="87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307" name="Rectangle 32"/>
                <p:cNvSpPr>
                  <a:spLocks noChangeArrowheads="1"/>
                </p:cNvSpPr>
                <p:nvPr/>
              </p:nvSpPr>
              <p:spPr bwMode="auto">
                <a:xfrm>
                  <a:off x="664" y="2184"/>
                  <a:ext cx="344" cy="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308" name="Oval 33"/>
                <p:cNvSpPr>
                  <a:spLocks noChangeArrowheads="1"/>
                </p:cNvSpPr>
                <p:nvPr/>
              </p:nvSpPr>
              <p:spPr bwMode="auto">
                <a:xfrm>
                  <a:off x="808" y="2108"/>
                  <a:ext cx="80" cy="80"/>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309" name="Oval 34"/>
                <p:cNvSpPr>
                  <a:spLocks noChangeArrowheads="1"/>
                </p:cNvSpPr>
                <p:nvPr/>
              </p:nvSpPr>
              <p:spPr bwMode="auto">
                <a:xfrm>
                  <a:off x="808" y="2460"/>
                  <a:ext cx="80" cy="80"/>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310" name="Freeform 35"/>
                <p:cNvSpPr>
                  <a:spLocks/>
                </p:cNvSpPr>
                <p:nvPr/>
              </p:nvSpPr>
              <p:spPr bwMode="auto">
                <a:xfrm>
                  <a:off x="764" y="2203"/>
                  <a:ext cx="160" cy="232"/>
                </a:xfrm>
                <a:custGeom>
                  <a:avLst/>
                  <a:gdLst>
                    <a:gd name="T0" fmla="*/ 0 w 160"/>
                    <a:gd name="T1" fmla="*/ 125 h 232"/>
                    <a:gd name="T2" fmla="*/ 48 w 160"/>
                    <a:gd name="T3" fmla="*/ 213 h 232"/>
                    <a:gd name="T4" fmla="*/ 120 w 160"/>
                    <a:gd name="T5" fmla="*/ 13 h 232"/>
                    <a:gd name="T6" fmla="*/ 160 w 160"/>
                    <a:gd name="T7" fmla="*/ 137 h 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232">
                      <a:moveTo>
                        <a:pt x="0" y="125"/>
                      </a:moveTo>
                      <a:cubicBezTo>
                        <a:pt x="14" y="178"/>
                        <a:pt x="28" y="232"/>
                        <a:pt x="48" y="213"/>
                      </a:cubicBezTo>
                      <a:cubicBezTo>
                        <a:pt x="68" y="194"/>
                        <a:pt x="101" y="26"/>
                        <a:pt x="120" y="13"/>
                      </a:cubicBezTo>
                      <a:cubicBezTo>
                        <a:pt x="139" y="0"/>
                        <a:pt x="149" y="68"/>
                        <a:pt x="160" y="137"/>
                      </a:cubicBezTo>
                    </a:path>
                  </a:pathLst>
                </a:custGeom>
                <a:noFill/>
                <a:ln w="28575"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sp>
          <p:nvSpPr>
            <p:cNvPr id="54301" name="Text Box 36"/>
            <p:cNvSpPr txBox="1">
              <a:spLocks noChangeArrowheads="1"/>
            </p:cNvSpPr>
            <p:nvPr/>
          </p:nvSpPr>
          <p:spPr bwMode="auto">
            <a:xfrm>
              <a:off x="318" y="3016"/>
              <a:ext cx="1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b="1">
                  <a:solidFill>
                    <a:schemeClr val="accent2"/>
                  </a:solidFill>
                </a:rPr>
                <a:t>PRIMARY VOLTAGE V</a:t>
              </a:r>
              <a:r>
                <a:rPr lang="en-GB" altLang="en-US" b="1" baseline="-25000">
                  <a:solidFill>
                    <a:schemeClr val="accent2"/>
                  </a:solidFill>
                </a:rPr>
                <a:t>p</a:t>
              </a:r>
            </a:p>
          </p:txBody>
        </p:sp>
        <p:sp>
          <p:nvSpPr>
            <p:cNvPr id="54302" name="Text Box 37"/>
            <p:cNvSpPr txBox="1">
              <a:spLocks noChangeArrowheads="1"/>
            </p:cNvSpPr>
            <p:nvPr/>
          </p:nvSpPr>
          <p:spPr bwMode="auto">
            <a:xfrm>
              <a:off x="828" y="1348"/>
              <a:ext cx="119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b="1">
                  <a:solidFill>
                    <a:schemeClr val="accent2"/>
                  </a:solidFill>
                </a:rPr>
                <a:t>PRIMARY COIL of N</a:t>
              </a:r>
              <a:r>
                <a:rPr lang="en-GB" altLang="en-US" b="1" baseline="-25000">
                  <a:solidFill>
                    <a:schemeClr val="accent2"/>
                  </a:solidFill>
                </a:rPr>
                <a:t>p</a:t>
              </a:r>
              <a:r>
                <a:rPr lang="en-GB" altLang="en-US" b="1">
                  <a:solidFill>
                    <a:schemeClr val="accent2"/>
                  </a:solidFill>
                </a:rPr>
                <a:t> turns</a:t>
              </a:r>
            </a:p>
          </p:txBody>
        </p:sp>
        <p:sp>
          <p:nvSpPr>
            <p:cNvPr id="54303" name="Line 38"/>
            <p:cNvSpPr>
              <a:spLocks noChangeShapeType="1"/>
            </p:cNvSpPr>
            <p:nvPr/>
          </p:nvSpPr>
          <p:spPr bwMode="auto">
            <a:xfrm>
              <a:off x="1527" y="1737"/>
              <a:ext cx="210" cy="24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315431" name="Group 39"/>
          <p:cNvGrpSpPr>
            <a:grpSpLocks/>
          </p:cNvGrpSpPr>
          <p:nvPr/>
        </p:nvGrpSpPr>
        <p:grpSpPr bwMode="auto">
          <a:xfrm>
            <a:off x="6378576" y="2139950"/>
            <a:ext cx="3209925" cy="3289300"/>
            <a:chOff x="3058" y="1348"/>
            <a:chExt cx="2022" cy="2072"/>
          </a:xfrm>
        </p:grpSpPr>
        <p:grpSp>
          <p:nvGrpSpPr>
            <p:cNvPr id="54280" name="Group 40"/>
            <p:cNvGrpSpPr>
              <a:grpSpLocks/>
            </p:cNvGrpSpPr>
            <p:nvPr/>
          </p:nvGrpSpPr>
          <p:grpSpPr bwMode="auto">
            <a:xfrm>
              <a:off x="3058" y="2258"/>
              <a:ext cx="1796" cy="532"/>
              <a:chOff x="3012" y="2074"/>
              <a:chExt cx="1796" cy="532"/>
            </a:xfrm>
          </p:grpSpPr>
          <p:grpSp>
            <p:nvGrpSpPr>
              <p:cNvPr id="54284" name="Group 41"/>
              <p:cNvGrpSpPr>
                <a:grpSpLocks/>
              </p:cNvGrpSpPr>
              <p:nvPr/>
            </p:nvGrpSpPr>
            <p:grpSpPr bwMode="auto">
              <a:xfrm>
                <a:off x="3012" y="2079"/>
                <a:ext cx="1640" cy="515"/>
                <a:chOff x="3012" y="2079"/>
                <a:chExt cx="1640" cy="515"/>
              </a:xfrm>
            </p:grpSpPr>
            <p:sp>
              <p:nvSpPr>
                <p:cNvPr id="54290" name="Freeform 42"/>
                <p:cNvSpPr>
                  <a:spLocks/>
                </p:cNvSpPr>
                <p:nvPr/>
              </p:nvSpPr>
              <p:spPr bwMode="auto">
                <a:xfrm flipH="1">
                  <a:off x="3059" y="2079"/>
                  <a:ext cx="726" cy="143"/>
                </a:xfrm>
                <a:custGeom>
                  <a:avLst/>
                  <a:gdLst>
                    <a:gd name="T0" fmla="*/ 0 w 726"/>
                    <a:gd name="T1" fmla="*/ 6 h 143"/>
                    <a:gd name="T2" fmla="*/ 220 w 726"/>
                    <a:gd name="T3" fmla="*/ 15 h 143"/>
                    <a:gd name="T4" fmla="*/ 668 w 726"/>
                    <a:gd name="T5" fmla="*/ 98 h 143"/>
                    <a:gd name="T6" fmla="*/ 567 w 726"/>
                    <a:gd name="T7" fmla="*/ 143 h 1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143">
                      <a:moveTo>
                        <a:pt x="0" y="6"/>
                      </a:moveTo>
                      <a:cubicBezTo>
                        <a:pt x="54" y="3"/>
                        <a:pt x="109" y="0"/>
                        <a:pt x="220" y="15"/>
                      </a:cubicBezTo>
                      <a:cubicBezTo>
                        <a:pt x="331" y="30"/>
                        <a:pt x="610" y="77"/>
                        <a:pt x="668" y="98"/>
                      </a:cubicBezTo>
                      <a:cubicBezTo>
                        <a:pt x="726" y="119"/>
                        <a:pt x="646" y="131"/>
                        <a:pt x="567" y="143"/>
                      </a:cubicBezTo>
                    </a:path>
                  </a:pathLst>
                </a:custGeom>
                <a:noFill/>
                <a:ln w="38100"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nvGrpSpPr>
                <p:cNvPr id="54291" name="Group 43"/>
                <p:cNvGrpSpPr>
                  <a:grpSpLocks/>
                </p:cNvGrpSpPr>
                <p:nvPr/>
              </p:nvGrpSpPr>
              <p:grpSpPr bwMode="auto">
                <a:xfrm flipH="1">
                  <a:off x="3012" y="2201"/>
                  <a:ext cx="851" cy="386"/>
                  <a:chOff x="1457" y="2139"/>
                  <a:chExt cx="851" cy="386"/>
                </a:xfrm>
              </p:grpSpPr>
              <p:grpSp>
                <p:nvGrpSpPr>
                  <p:cNvPr id="54294" name="Group 44"/>
                  <p:cNvGrpSpPr>
                    <a:grpSpLocks/>
                  </p:cNvGrpSpPr>
                  <p:nvPr/>
                </p:nvGrpSpPr>
                <p:grpSpPr bwMode="auto">
                  <a:xfrm>
                    <a:off x="1457" y="2139"/>
                    <a:ext cx="851" cy="208"/>
                    <a:chOff x="1457" y="2139"/>
                    <a:chExt cx="851" cy="208"/>
                  </a:xfrm>
                </p:grpSpPr>
                <p:sp>
                  <p:nvSpPr>
                    <p:cNvPr id="54298" name="Freeform 45"/>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299" name="Freeform 46"/>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54295" name="Group 47"/>
                  <p:cNvGrpSpPr>
                    <a:grpSpLocks/>
                  </p:cNvGrpSpPr>
                  <p:nvPr/>
                </p:nvGrpSpPr>
                <p:grpSpPr bwMode="auto">
                  <a:xfrm>
                    <a:off x="1457" y="2317"/>
                    <a:ext cx="851" cy="208"/>
                    <a:chOff x="1457" y="2139"/>
                    <a:chExt cx="851" cy="208"/>
                  </a:xfrm>
                </p:grpSpPr>
                <p:sp>
                  <p:nvSpPr>
                    <p:cNvPr id="54296" name="Freeform 48"/>
                    <p:cNvSpPr>
                      <a:spLocks/>
                    </p:cNvSpPr>
                    <p:nvPr/>
                  </p:nvSpPr>
                  <p:spPr bwMode="auto">
                    <a:xfrm>
                      <a:off x="1459" y="2139"/>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297" name="Freeform 49"/>
                    <p:cNvSpPr>
                      <a:spLocks/>
                    </p:cNvSpPr>
                    <p:nvPr/>
                  </p:nvSpPr>
                  <p:spPr bwMode="auto">
                    <a:xfrm>
                      <a:off x="1457" y="2224"/>
                      <a:ext cx="849" cy="123"/>
                    </a:xfrm>
                    <a:custGeom>
                      <a:avLst/>
                      <a:gdLst>
                        <a:gd name="T0" fmla="*/ 254 w 849"/>
                        <a:gd name="T1" fmla="*/ 0 h 123"/>
                        <a:gd name="T2" fmla="*/ 83 w 849"/>
                        <a:gd name="T3" fmla="*/ 18 h 123"/>
                        <a:gd name="T4" fmla="*/ 755 w 849"/>
                        <a:gd name="T5" fmla="*/ 81 h 123"/>
                        <a:gd name="T6" fmla="*/ 647 w 849"/>
                        <a:gd name="T7" fmla="*/ 123 h 1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9" h="123">
                          <a:moveTo>
                            <a:pt x="254" y="0"/>
                          </a:moveTo>
                          <a:cubicBezTo>
                            <a:pt x="127" y="2"/>
                            <a:pt x="0" y="5"/>
                            <a:pt x="83" y="18"/>
                          </a:cubicBezTo>
                          <a:cubicBezTo>
                            <a:pt x="166" y="31"/>
                            <a:pt x="661" y="63"/>
                            <a:pt x="755" y="81"/>
                          </a:cubicBezTo>
                          <a:cubicBezTo>
                            <a:pt x="849" y="99"/>
                            <a:pt x="748" y="111"/>
                            <a:pt x="647" y="123"/>
                          </a:cubicBezTo>
                        </a:path>
                      </a:pathLst>
                    </a:custGeom>
                    <a:noFill/>
                    <a:ln w="38100"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sp>
              <p:nvSpPr>
                <p:cNvPr id="54292" name="Line 50"/>
                <p:cNvSpPr>
                  <a:spLocks noChangeShapeType="1"/>
                </p:cNvSpPr>
                <p:nvPr/>
              </p:nvSpPr>
              <p:spPr bwMode="auto">
                <a:xfrm>
                  <a:off x="3617" y="2594"/>
                  <a:ext cx="1025" cy="0"/>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293" name="Line 51"/>
                <p:cNvSpPr>
                  <a:spLocks noChangeShapeType="1"/>
                </p:cNvSpPr>
                <p:nvPr/>
              </p:nvSpPr>
              <p:spPr bwMode="auto">
                <a:xfrm>
                  <a:off x="3770" y="2084"/>
                  <a:ext cx="882" cy="3"/>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
            <p:nvSpPr>
              <p:cNvPr id="54285" name="Line 52"/>
              <p:cNvSpPr>
                <a:spLocks noChangeShapeType="1"/>
              </p:cNvSpPr>
              <p:nvPr/>
            </p:nvSpPr>
            <p:spPr bwMode="auto">
              <a:xfrm flipH="1">
                <a:off x="4652" y="2074"/>
                <a:ext cx="4" cy="532"/>
              </a:xfrm>
              <a:prstGeom prst="line">
                <a:avLst/>
              </a:prstGeom>
              <a:noFill/>
              <a:ln w="3810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4286" name="Rectangle 53"/>
              <p:cNvSpPr>
                <a:spLocks noChangeArrowheads="1"/>
              </p:cNvSpPr>
              <p:nvPr/>
            </p:nvSpPr>
            <p:spPr bwMode="auto">
              <a:xfrm>
                <a:off x="4464" y="2192"/>
                <a:ext cx="344" cy="264"/>
              </a:xfrm>
              <a:prstGeom prst="rect">
                <a:avLst/>
              </a:prstGeom>
              <a:solidFill>
                <a:schemeClr val="bg1"/>
              </a:solidFill>
              <a:ln>
                <a:noFill/>
              </a:ln>
              <a:effectLst/>
              <a:extLs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287" name="Oval 54"/>
              <p:cNvSpPr>
                <a:spLocks noChangeArrowheads="1"/>
              </p:cNvSpPr>
              <p:nvPr/>
            </p:nvSpPr>
            <p:spPr bwMode="auto">
              <a:xfrm>
                <a:off x="4608" y="2116"/>
                <a:ext cx="80" cy="80"/>
              </a:xfrm>
              <a:prstGeom prst="ellipse">
                <a:avLst/>
              </a:prstGeom>
              <a:solidFill>
                <a:schemeClr val="bg1"/>
              </a:solidFill>
              <a:ln w="38100">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288" name="Oval 55"/>
              <p:cNvSpPr>
                <a:spLocks noChangeArrowheads="1"/>
              </p:cNvSpPr>
              <p:nvPr/>
            </p:nvSpPr>
            <p:spPr bwMode="auto">
              <a:xfrm>
                <a:off x="4608" y="2468"/>
                <a:ext cx="80" cy="80"/>
              </a:xfrm>
              <a:prstGeom prst="ellipse">
                <a:avLst/>
              </a:prstGeom>
              <a:solidFill>
                <a:schemeClr val="bg1"/>
              </a:solidFill>
              <a:ln w="38100">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54289" name="Freeform 56"/>
              <p:cNvSpPr>
                <a:spLocks/>
              </p:cNvSpPr>
              <p:nvPr/>
            </p:nvSpPr>
            <p:spPr bwMode="auto">
              <a:xfrm>
                <a:off x="4564" y="2211"/>
                <a:ext cx="160" cy="232"/>
              </a:xfrm>
              <a:custGeom>
                <a:avLst/>
                <a:gdLst>
                  <a:gd name="T0" fmla="*/ 0 w 160"/>
                  <a:gd name="T1" fmla="*/ 125 h 232"/>
                  <a:gd name="T2" fmla="*/ 48 w 160"/>
                  <a:gd name="T3" fmla="*/ 213 h 232"/>
                  <a:gd name="T4" fmla="*/ 120 w 160"/>
                  <a:gd name="T5" fmla="*/ 13 h 232"/>
                  <a:gd name="T6" fmla="*/ 160 w 160"/>
                  <a:gd name="T7" fmla="*/ 137 h 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232">
                    <a:moveTo>
                      <a:pt x="0" y="125"/>
                    </a:moveTo>
                    <a:cubicBezTo>
                      <a:pt x="14" y="178"/>
                      <a:pt x="28" y="232"/>
                      <a:pt x="48" y="213"/>
                    </a:cubicBezTo>
                    <a:cubicBezTo>
                      <a:pt x="68" y="194"/>
                      <a:pt x="101" y="26"/>
                      <a:pt x="120" y="13"/>
                    </a:cubicBezTo>
                    <a:cubicBezTo>
                      <a:pt x="139" y="0"/>
                      <a:pt x="149" y="68"/>
                      <a:pt x="160" y="137"/>
                    </a:cubicBezTo>
                  </a:path>
                </a:pathLst>
              </a:custGeom>
              <a:noFill/>
              <a:ln w="28575" cmpd="sng">
                <a:solidFill>
                  <a:srgbClr val="FF5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
          <p:nvSpPr>
            <p:cNvPr id="54281" name="Text Box 57"/>
            <p:cNvSpPr txBox="1">
              <a:spLocks noChangeArrowheads="1"/>
            </p:cNvSpPr>
            <p:nvPr/>
          </p:nvSpPr>
          <p:spPr bwMode="auto">
            <a:xfrm>
              <a:off x="3397" y="1348"/>
              <a:ext cx="15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b="1">
                  <a:solidFill>
                    <a:srgbClr val="FF5050"/>
                  </a:solidFill>
                </a:rPr>
                <a:t>SECONDARY COIL of N</a:t>
              </a:r>
              <a:r>
                <a:rPr lang="en-GB" altLang="en-US" b="1" baseline="-25000">
                  <a:solidFill>
                    <a:srgbClr val="FF5050"/>
                  </a:solidFill>
                </a:rPr>
                <a:t>s</a:t>
              </a:r>
              <a:r>
                <a:rPr lang="en-GB" altLang="en-US" b="1">
                  <a:solidFill>
                    <a:srgbClr val="FF5050"/>
                  </a:solidFill>
                </a:rPr>
                <a:t> turns</a:t>
              </a:r>
            </a:p>
          </p:txBody>
        </p:sp>
        <p:sp>
          <p:nvSpPr>
            <p:cNvPr id="54282" name="Text Box 58"/>
            <p:cNvSpPr txBox="1">
              <a:spLocks noChangeArrowheads="1"/>
            </p:cNvSpPr>
            <p:nvPr/>
          </p:nvSpPr>
          <p:spPr bwMode="auto">
            <a:xfrm>
              <a:off x="3800" y="3016"/>
              <a:ext cx="12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b="1">
                  <a:solidFill>
                    <a:srgbClr val="FF5050"/>
                  </a:solidFill>
                </a:rPr>
                <a:t>SECONDARY VOLTAGE V</a:t>
              </a:r>
              <a:r>
                <a:rPr lang="en-GB" altLang="en-US" b="1" baseline="-25000">
                  <a:solidFill>
                    <a:srgbClr val="FF5050"/>
                  </a:solidFill>
                </a:rPr>
                <a:t>s</a:t>
              </a:r>
            </a:p>
          </p:txBody>
        </p:sp>
        <p:sp>
          <p:nvSpPr>
            <p:cNvPr id="54283" name="Line 59"/>
            <p:cNvSpPr>
              <a:spLocks noChangeShapeType="1"/>
            </p:cNvSpPr>
            <p:nvPr/>
          </p:nvSpPr>
          <p:spPr bwMode="auto">
            <a:xfrm flipH="1">
              <a:off x="3785" y="1765"/>
              <a:ext cx="256" cy="4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Tree>
    <p:extLst>
      <p:ext uri="{BB962C8B-B14F-4D97-AF65-F5344CB8AC3E}">
        <p14:creationId xmlns:p14="http://schemas.microsoft.com/office/powerpoint/2010/main" val="3473994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5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54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5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p:cNvSpPr txBox="1">
            <a:spLocks noChangeArrowheads="1"/>
          </p:cNvSpPr>
          <p:nvPr/>
        </p:nvSpPr>
        <p:spPr bwMode="auto">
          <a:xfrm>
            <a:off x="357982" y="1618457"/>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TW" altLang="zh-TW" sz="2800" dirty="0">
                <a:latin typeface="Tahoma" panose="020B0604030504040204" pitchFamily="34" charset="0"/>
              </a:rPr>
              <a:t>Explanation:</a:t>
            </a:r>
            <a:endParaRPr lang="en-US" altLang="zh-TW" sz="2800" dirty="0">
              <a:latin typeface="Tahoma" panose="020B0604030504040204" pitchFamily="34" charset="0"/>
            </a:endParaRPr>
          </a:p>
        </p:txBody>
      </p:sp>
      <p:sp>
        <p:nvSpPr>
          <p:cNvPr id="138244" name="Rectangle 4"/>
          <p:cNvSpPr>
            <a:spLocks noChangeArrowheads="1"/>
          </p:cNvSpPr>
          <p:nvPr/>
        </p:nvSpPr>
        <p:spPr bwMode="auto">
          <a:xfrm>
            <a:off x="1874838" y="5214939"/>
            <a:ext cx="19923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due to growing </a:t>
            </a:r>
            <a:r>
              <a:rPr lang="en-US" altLang="zh-TW" sz="2400">
                <a:solidFill>
                  <a:schemeClr val="tx2"/>
                </a:solidFill>
                <a:latin typeface="Tahoma" panose="020B0604030504040204" pitchFamily="34" charset="0"/>
              </a:rPr>
              <a:t>primary </a:t>
            </a:r>
            <a:r>
              <a:rPr lang="en-US" altLang="zh-TW" sz="2400" i="1">
                <a:solidFill>
                  <a:schemeClr val="tx2"/>
                </a:solidFill>
                <a:latin typeface="Tahoma" panose="020B0604030504040204" pitchFamily="34" charset="0"/>
              </a:rPr>
              <a:t>I</a:t>
            </a:r>
            <a:endParaRPr lang="en-US" altLang="zh-TW" sz="2400">
              <a:solidFill>
                <a:schemeClr val="tx2"/>
              </a:solidFill>
              <a:latin typeface="Tahoma" panose="020B0604030504040204" pitchFamily="34" charset="0"/>
            </a:endParaRPr>
          </a:p>
        </p:txBody>
      </p:sp>
      <p:sp>
        <p:nvSpPr>
          <p:cNvPr id="58373" name="Line 5"/>
          <p:cNvSpPr>
            <a:spLocks noChangeShapeType="1"/>
          </p:cNvSpPr>
          <p:nvPr/>
        </p:nvSpPr>
        <p:spPr bwMode="auto">
          <a:xfrm flipH="1">
            <a:off x="2120901" y="3298825"/>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374" name="Line 6"/>
          <p:cNvSpPr>
            <a:spLocks noChangeShapeType="1"/>
          </p:cNvSpPr>
          <p:nvPr/>
        </p:nvSpPr>
        <p:spPr bwMode="auto">
          <a:xfrm>
            <a:off x="6837363" y="3268663"/>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8247" name="AutoShape 7"/>
          <p:cNvSpPr>
            <a:spLocks noChangeArrowheads="1"/>
          </p:cNvSpPr>
          <p:nvPr/>
        </p:nvSpPr>
        <p:spPr bwMode="auto">
          <a:xfrm>
            <a:off x="3487738"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58376" name="AutoShape 8"/>
          <p:cNvSpPr>
            <a:spLocks noChangeAspect="1" noChangeArrowheads="1"/>
          </p:cNvSpPr>
          <p:nvPr/>
        </p:nvSpPr>
        <p:spPr bwMode="auto">
          <a:xfrm>
            <a:off x="4525964" y="2881313"/>
            <a:ext cx="2295525" cy="1973262"/>
          </a:xfrm>
          <a:prstGeom prst="roundRect">
            <a:avLst>
              <a:gd name="adj" fmla="val 16667"/>
            </a:avLst>
          </a:prstGeom>
          <a:solidFill>
            <a:srgbClr val="FFFFFF">
              <a:alpha val="50195"/>
            </a:srgbClr>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2" name="Group 9"/>
          <p:cNvGrpSpPr>
            <a:grpSpLocks/>
          </p:cNvGrpSpPr>
          <p:nvPr/>
        </p:nvGrpSpPr>
        <p:grpSpPr bwMode="auto">
          <a:xfrm>
            <a:off x="4246564" y="2667000"/>
            <a:ext cx="2911475" cy="2508250"/>
            <a:chOff x="2036" y="1728"/>
            <a:chExt cx="1834" cy="1580"/>
          </a:xfrm>
        </p:grpSpPr>
        <p:sp>
          <p:nvSpPr>
            <p:cNvPr id="58448" name="AutoShape 10"/>
            <p:cNvSpPr>
              <a:spLocks noChangeAspect="1" noChangeArrowheads="1"/>
            </p:cNvSpPr>
            <p:nvPr/>
          </p:nvSpPr>
          <p:spPr bwMode="auto">
            <a:xfrm>
              <a:off x="2036" y="1730"/>
              <a:ext cx="1834" cy="1577"/>
            </a:xfrm>
            <a:prstGeom prst="roundRect">
              <a:avLst>
                <a:gd name="adj" fmla="val 16667"/>
              </a:avLst>
            </a:prstGeom>
            <a:noFill/>
            <a:ln w="508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8449" name="Line 11"/>
            <p:cNvSpPr>
              <a:spLocks noChangeShapeType="1"/>
            </p:cNvSpPr>
            <p:nvPr/>
          </p:nvSpPr>
          <p:spPr bwMode="auto">
            <a:xfrm>
              <a:off x="2976" y="172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50" name="Line 12"/>
            <p:cNvSpPr>
              <a:spLocks noChangeShapeType="1"/>
            </p:cNvSpPr>
            <p:nvPr/>
          </p:nvSpPr>
          <p:spPr bwMode="auto">
            <a:xfrm flipH="1">
              <a:off x="2880" y="330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3" name="Group 13"/>
          <p:cNvGrpSpPr>
            <a:grpSpLocks/>
          </p:cNvGrpSpPr>
          <p:nvPr/>
        </p:nvGrpSpPr>
        <p:grpSpPr bwMode="auto">
          <a:xfrm>
            <a:off x="3878263" y="2333626"/>
            <a:ext cx="3638550" cy="3133725"/>
            <a:chOff x="1804" y="1528"/>
            <a:chExt cx="2292" cy="1974"/>
          </a:xfrm>
        </p:grpSpPr>
        <p:sp>
          <p:nvSpPr>
            <p:cNvPr id="58445" name="AutoShape 14"/>
            <p:cNvSpPr>
              <a:spLocks noChangeAspect="1" noChangeArrowheads="1"/>
            </p:cNvSpPr>
            <p:nvPr/>
          </p:nvSpPr>
          <p:spPr bwMode="auto">
            <a:xfrm>
              <a:off x="1804" y="1531"/>
              <a:ext cx="2292" cy="1971"/>
            </a:xfrm>
            <a:prstGeom prst="roundRect">
              <a:avLst>
                <a:gd name="adj" fmla="val 16667"/>
              </a:avLst>
            </a:prstGeom>
            <a:noFill/>
            <a:ln w="508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8446" name="Line 15"/>
            <p:cNvSpPr>
              <a:spLocks noChangeShapeType="1"/>
            </p:cNvSpPr>
            <p:nvPr/>
          </p:nvSpPr>
          <p:spPr bwMode="auto">
            <a:xfrm flipH="1">
              <a:off x="2908" y="1528"/>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7" name="Line 16"/>
            <p:cNvSpPr>
              <a:spLocks noChangeShapeType="1"/>
            </p:cNvSpPr>
            <p:nvPr/>
          </p:nvSpPr>
          <p:spPr bwMode="auto">
            <a:xfrm>
              <a:off x="2956" y="3502"/>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58379" name="Freeform 17"/>
          <p:cNvSpPr>
            <a:spLocks noChangeAspect="1"/>
          </p:cNvSpPr>
          <p:nvPr/>
        </p:nvSpPr>
        <p:spPr bwMode="auto">
          <a:xfrm>
            <a:off x="6664326" y="32686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0" name="Freeform 18"/>
          <p:cNvSpPr>
            <a:spLocks noChangeAspect="1"/>
          </p:cNvSpPr>
          <p:nvPr/>
        </p:nvSpPr>
        <p:spPr bwMode="auto">
          <a:xfrm>
            <a:off x="6664326" y="343058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1" name="Freeform 19"/>
          <p:cNvSpPr>
            <a:spLocks noChangeAspect="1"/>
          </p:cNvSpPr>
          <p:nvPr/>
        </p:nvSpPr>
        <p:spPr bwMode="auto">
          <a:xfrm>
            <a:off x="6664326" y="36004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2" name="Freeform 20"/>
          <p:cNvSpPr>
            <a:spLocks noChangeAspect="1"/>
          </p:cNvSpPr>
          <p:nvPr/>
        </p:nvSpPr>
        <p:spPr bwMode="auto">
          <a:xfrm>
            <a:off x="6664326" y="37623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3" name="Freeform 21"/>
          <p:cNvSpPr>
            <a:spLocks noChangeAspect="1"/>
          </p:cNvSpPr>
          <p:nvPr/>
        </p:nvSpPr>
        <p:spPr bwMode="auto">
          <a:xfrm>
            <a:off x="6664326" y="393858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4" name="Freeform 22"/>
          <p:cNvSpPr>
            <a:spLocks noChangeAspect="1"/>
          </p:cNvSpPr>
          <p:nvPr/>
        </p:nvSpPr>
        <p:spPr bwMode="auto">
          <a:xfrm>
            <a:off x="6664326" y="41116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5" name="Freeform 23"/>
          <p:cNvSpPr>
            <a:spLocks noChangeAspect="1"/>
          </p:cNvSpPr>
          <p:nvPr/>
        </p:nvSpPr>
        <p:spPr bwMode="auto">
          <a:xfrm>
            <a:off x="6664326" y="42735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6" name="Freeform 24"/>
          <p:cNvSpPr>
            <a:spLocks noChangeAspect="1"/>
          </p:cNvSpPr>
          <p:nvPr/>
        </p:nvSpPr>
        <p:spPr bwMode="auto">
          <a:xfrm>
            <a:off x="6664326" y="44434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7" name="Freeform 25"/>
          <p:cNvSpPr>
            <a:spLocks noChangeAspect="1"/>
          </p:cNvSpPr>
          <p:nvPr/>
        </p:nvSpPr>
        <p:spPr bwMode="auto">
          <a:xfrm>
            <a:off x="6654801" y="4605339"/>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88" name="Line 26"/>
          <p:cNvSpPr>
            <a:spLocks noChangeShapeType="1"/>
          </p:cNvSpPr>
          <p:nvPr/>
        </p:nvSpPr>
        <p:spPr bwMode="auto">
          <a:xfrm>
            <a:off x="7843838" y="4741863"/>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389" name="Line 27"/>
          <p:cNvSpPr>
            <a:spLocks noChangeShapeType="1"/>
          </p:cNvSpPr>
          <p:nvPr/>
        </p:nvSpPr>
        <p:spPr bwMode="auto">
          <a:xfrm>
            <a:off x="9215438" y="3268663"/>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390" name="Freeform 28"/>
          <p:cNvSpPr>
            <a:spLocks noChangeAspect="1"/>
          </p:cNvSpPr>
          <p:nvPr/>
        </p:nvSpPr>
        <p:spPr bwMode="auto">
          <a:xfrm flipH="1">
            <a:off x="3387726" y="32988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1" name="Freeform 29"/>
          <p:cNvSpPr>
            <a:spLocks noChangeAspect="1"/>
          </p:cNvSpPr>
          <p:nvPr/>
        </p:nvSpPr>
        <p:spPr bwMode="auto">
          <a:xfrm flipH="1">
            <a:off x="3387726" y="34607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2" name="Freeform 30"/>
          <p:cNvSpPr>
            <a:spLocks noChangeAspect="1"/>
          </p:cNvSpPr>
          <p:nvPr/>
        </p:nvSpPr>
        <p:spPr bwMode="auto">
          <a:xfrm flipH="1">
            <a:off x="3387726" y="36306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3" name="Freeform 31"/>
          <p:cNvSpPr>
            <a:spLocks noChangeAspect="1"/>
          </p:cNvSpPr>
          <p:nvPr/>
        </p:nvSpPr>
        <p:spPr bwMode="auto">
          <a:xfrm flipH="1">
            <a:off x="3387726" y="37925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4" name="Freeform 32"/>
          <p:cNvSpPr>
            <a:spLocks noChangeAspect="1"/>
          </p:cNvSpPr>
          <p:nvPr/>
        </p:nvSpPr>
        <p:spPr bwMode="auto">
          <a:xfrm flipH="1">
            <a:off x="3387726" y="39687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5" name="Freeform 33"/>
          <p:cNvSpPr>
            <a:spLocks noChangeAspect="1"/>
          </p:cNvSpPr>
          <p:nvPr/>
        </p:nvSpPr>
        <p:spPr bwMode="auto">
          <a:xfrm flipH="1">
            <a:off x="3387726" y="414178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6" name="Freeform 34"/>
          <p:cNvSpPr>
            <a:spLocks noChangeAspect="1"/>
          </p:cNvSpPr>
          <p:nvPr/>
        </p:nvSpPr>
        <p:spPr bwMode="auto">
          <a:xfrm flipH="1">
            <a:off x="3387726" y="43037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7" name="Freeform 35"/>
          <p:cNvSpPr>
            <a:spLocks noChangeAspect="1"/>
          </p:cNvSpPr>
          <p:nvPr/>
        </p:nvSpPr>
        <p:spPr bwMode="auto">
          <a:xfrm flipH="1">
            <a:off x="3387726" y="44735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8" name="Freeform 36"/>
          <p:cNvSpPr>
            <a:spLocks noChangeAspect="1"/>
          </p:cNvSpPr>
          <p:nvPr/>
        </p:nvSpPr>
        <p:spPr bwMode="auto">
          <a:xfrm flipH="1">
            <a:off x="3497263" y="4635501"/>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8399" name="Line 37"/>
          <p:cNvSpPr>
            <a:spLocks noChangeShapeType="1"/>
          </p:cNvSpPr>
          <p:nvPr/>
        </p:nvSpPr>
        <p:spPr bwMode="auto">
          <a:xfrm flipH="1">
            <a:off x="2128838" y="3298826"/>
            <a:ext cx="0" cy="658813"/>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0" name="Line 38"/>
          <p:cNvSpPr>
            <a:spLocks noChangeShapeType="1"/>
          </p:cNvSpPr>
          <p:nvPr/>
        </p:nvSpPr>
        <p:spPr bwMode="auto">
          <a:xfrm flipH="1">
            <a:off x="2128838" y="4151314"/>
            <a:ext cx="0" cy="623887"/>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1" name="Line 39"/>
          <p:cNvSpPr>
            <a:spLocks noChangeShapeType="1"/>
          </p:cNvSpPr>
          <p:nvPr/>
        </p:nvSpPr>
        <p:spPr bwMode="auto">
          <a:xfrm>
            <a:off x="1816100" y="3954463"/>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2" name="Line 40"/>
          <p:cNvSpPr>
            <a:spLocks noChangeShapeType="1"/>
          </p:cNvSpPr>
          <p:nvPr/>
        </p:nvSpPr>
        <p:spPr bwMode="auto">
          <a:xfrm>
            <a:off x="1957388" y="4098925"/>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3" name="Line 41"/>
          <p:cNvSpPr>
            <a:spLocks noChangeShapeType="1"/>
          </p:cNvSpPr>
          <p:nvPr/>
        </p:nvSpPr>
        <p:spPr bwMode="auto">
          <a:xfrm flipH="1">
            <a:off x="2128838" y="4773613"/>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4" name="Line 42"/>
          <p:cNvSpPr>
            <a:spLocks noChangeShapeType="1"/>
          </p:cNvSpPr>
          <p:nvPr/>
        </p:nvSpPr>
        <p:spPr bwMode="auto">
          <a:xfrm flipH="1">
            <a:off x="2967038" y="4773613"/>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8405" name="Oval 43"/>
          <p:cNvSpPr>
            <a:spLocks noChangeArrowheads="1"/>
          </p:cNvSpPr>
          <p:nvPr/>
        </p:nvSpPr>
        <p:spPr bwMode="auto">
          <a:xfrm>
            <a:off x="2638425" y="4733925"/>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8406" name="Oval 44"/>
          <p:cNvSpPr>
            <a:spLocks noChangeArrowheads="1"/>
          </p:cNvSpPr>
          <p:nvPr/>
        </p:nvSpPr>
        <p:spPr bwMode="auto">
          <a:xfrm>
            <a:off x="2890838" y="4733925"/>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138285" name="Line 45"/>
          <p:cNvSpPr>
            <a:spLocks noChangeShapeType="1"/>
          </p:cNvSpPr>
          <p:nvPr/>
        </p:nvSpPr>
        <p:spPr bwMode="auto">
          <a:xfrm flipV="1">
            <a:off x="2676526" y="4732339"/>
            <a:ext cx="258763" cy="79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8286" name="Arc 46"/>
          <p:cNvSpPr>
            <a:spLocks noChangeAspect="1"/>
          </p:cNvSpPr>
          <p:nvPr/>
        </p:nvSpPr>
        <p:spPr bwMode="auto">
          <a:xfrm>
            <a:off x="2738439" y="4379913"/>
            <a:ext cx="306387" cy="304800"/>
          </a:xfrm>
          <a:custGeom>
            <a:avLst/>
            <a:gdLst>
              <a:gd name="T0" fmla="*/ 521723 w 21600"/>
              <a:gd name="T1" fmla="*/ 0 h 21444"/>
              <a:gd name="T2" fmla="*/ 4345972 w 21600"/>
              <a:gd name="T3" fmla="*/ 4332356 h 21444"/>
              <a:gd name="T4" fmla="*/ 0 w 21600"/>
              <a:gd name="T5" fmla="*/ 4332356 h 21444"/>
              <a:gd name="T6" fmla="*/ 0 60000 65536"/>
              <a:gd name="T7" fmla="*/ 0 60000 65536"/>
              <a:gd name="T8" fmla="*/ 0 60000 65536"/>
              <a:gd name="T9" fmla="*/ 0 w 21600"/>
              <a:gd name="T10" fmla="*/ 0 h 21444"/>
              <a:gd name="T11" fmla="*/ 21600 w 21600"/>
              <a:gd name="T12" fmla="*/ 21444 h 21444"/>
            </a:gdLst>
            <a:ahLst/>
            <a:cxnLst>
              <a:cxn ang="T6">
                <a:pos x="T0" y="T1"/>
              </a:cxn>
              <a:cxn ang="T7">
                <a:pos x="T2" y="T3"/>
              </a:cxn>
              <a:cxn ang="T8">
                <a:pos x="T4" y="T5"/>
              </a:cxn>
            </a:cxnLst>
            <a:rect l="T9" t="T10" r="T11" b="T12"/>
            <a:pathLst>
              <a:path w="21600" h="21444" fill="none" extrusionOk="0">
                <a:moveTo>
                  <a:pt x="2592" y="0"/>
                </a:moveTo>
                <a:cubicBezTo>
                  <a:pt x="13440" y="1311"/>
                  <a:pt x="21600" y="10517"/>
                  <a:pt x="21600" y="21444"/>
                </a:cubicBezTo>
              </a:path>
              <a:path w="21600" h="21444" stroke="0" extrusionOk="0">
                <a:moveTo>
                  <a:pt x="2592" y="0"/>
                </a:moveTo>
                <a:cubicBezTo>
                  <a:pt x="13440" y="1311"/>
                  <a:pt x="21600" y="10517"/>
                  <a:pt x="21600" y="21444"/>
                </a:cubicBezTo>
                <a:lnTo>
                  <a:pt x="0" y="21444"/>
                </a:lnTo>
                <a:lnTo>
                  <a:pt x="2592" y="0"/>
                </a:lnTo>
                <a:close/>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138287" name="Rectangle 47"/>
          <p:cNvSpPr>
            <a:spLocks noChangeArrowheads="1"/>
          </p:cNvSpPr>
          <p:nvPr/>
        </p:nvSpPr>
        <p:spPr bwMode="auto">
          <a:xfrm>
            <a:off x="4548188" y="3059114"/>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000">
                <a:latin typeface="Tahoma" panose="020B0604030504040204" pitchFamily="34" charset="0"/>
              </a:rPr>
              <a:t>primary coil</a:t>
            </a:r>
          </a:p>
        </p:txBody>
      </p:sp>
      <p:sp>
        <p:nvSpPr>
          <p:cNvPr id="138288" name="Rectangle 48"/>
          <p:cNvSpPr>
            <a:spLocks noChangeArrowheads="1"/>
          </p:cNvSpPr>
          <p:nvPr/>
        </p:nvSpPr>
        <p:spPr bwMode="auto">
          <a:xfrm>
            <a:off x="5291138" y="4262439"/>
            <a:ext cx="152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TW" sz="2000">
                <a:latin typeface="Tahoma" panose="020B0604030504040204" pitchFamily="34" charset="0"/>
              </a:rPr>
              <a:t>secondary coil</a:t>
            </a:r>
          </a:p>
        </p:txBody>
      </p:sp>
      <p:sp>
        <p:nvSpPr>
          <p:cNvPr id="138289" name="Line 49"/>
          <p:cNvSpPr>
            <a:spLocks noChangeShapeType="1"/>
          </p:cNvSpPr>
          <p:nvPr/>
        </p:nvSpPr>
        <p:spPr bwMode="auto">
          <a:xfrm flipV="1">
            <a:off x="2649538" y="4532314"/>
            <a:ext cx="241300"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8290" name="Rectangle 50"/>
          <p:cNvSpPr>
            <a:spLocks noChangeArrowheads="1"/>
          </p:cNvSpPr>
          <p:nvPr/>
        </p:nvSpPr>
        <p:spPr bwMode="auto">
          <a:xfrm>
            <a:off x="7837489" y="5716589"/>
            <a:ext cx="3190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TW" altLang="en-US" sz="2400">
                <a:latin typeface="Tahoma" panose="020B0604030504040204" pitchFamily="34" charset="0"/>
              </a:rPr>
              <a:t>(</a:t>
            </a:r>
            <a:r>
              <a:rPr lang="en-US" altLang="zh-TW" sz="2400">
                <a:latin typeface="Tahoma" panose="020B0604030504040204" pitchFamily="34" charset="0"/>
              </a:rPr>
              <a:t>like an approaching magnet)</a:t>
            </a:r>
          </a:p>
        </p:txBody>
      </p:sp>
      <p:sp>
        <p:nvSpPr>
          <p:cNvPr id="138291" name="Rectangle 51"/>
          <p:cNvSpPr>
            <a:spLocks noChangeArrowheads="1"/>
          </p:cNvSpPr>
          <p:nvPr/>
        </p:nvSpPr>
        <p:spPr bwMode="auto">
          <a:xfrm>
            <a:off x="7908926" y="4979989"/>
            <a:ext cx="22907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‘cuts’ in secondary coil</a:t>
            </a:r>
          </a:p>
        </p:txBody>
      </p:sp>
      <p:sp>
        <p:nvSpPr>
          <p:cNvPr id="138292" name="Line 52"/>
          <p:cNvSpPr>
            <a:spLocks noChangeShapeType="1"/>
          </p:cNvSpPr>
          <p:nvPr/>
        </p:nvSpPr>
        <p:spPr bwMode="auto">
          <a:xfrm flipV="1">
            <a:off x="3327401" y="5116513"/>
            <a:ext cx="561975" cy="2460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8293" name="Line 53"/>
          <p:cNvSpPr>
            <a:spLocks noChangeAspect="1" noChangeShapeType="1"/>
          </p:cNvSpPr>
          <p:nvPr/>
        </p:nvSpPr>
        <p:spPr bwMode="auto">
          <a:xfrm>
            <a:off x="7507289" y="4849814"/>
            <a:ext cx="465137" cy="3460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8294" name="Rectangle 54"/>
          <p:cNvSpPr>
            <a:spLocks noChangeArrowheads="1"/>
          </p:cNvSpPr>
          <p:nvPr/>
        </p:nvSpPr>
        <p:spPr bwMode="auto">
          <a:xfrm>
            <a:off x="7910513" y="2011364"/>
            <a:ext cx="27162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accent2"/>
                </a:solidFill>
                <a:latin typeface="Tahoma" panose="020B0604030504040204" pitchFamily="34" charset="0"/>
              </a:rPr>
              <a:t>induced </a:t>
            </a:r>
            <a:r>
              <a:rPr lang="en-US" altLang="zh-TW" sz="2400" i="1">
                <a:solidFill>
                  <a:schemeClr val="accent2"/>
                </a:solidFill>
                <a:latin typeface="Tahoma" panose="020B0604030504040204" pitchFamily="34" charset="0"/>
              </a:rPr>
              <a:t>I</a:t>
            </a:r>
            <a:r>
              <a:rPr lang="en-US" altLang="zh-TW" sz="2400">
                <a:solidFill>
                  <a:schemeClr val="accent2"/>
                </a:solidFill>
                <a:latin typeface="Tahoma" panose="020B0604030504040204" pitchFamily="34" charset="0"/>
              </a:rPr>
              <a:t> </a:t>
            </a:r>
            <a:r>
              <a:rPr lang="en-US" altLang="zh-TW" sz="2400">
                <a:latin typeface="Tahoma" panose="020B0604030504040204" pitchFamily="34" charset="0"/>
              </a:rPr>
              <a:t>opposes the build-up of </a:t>
            </a:r>
          </a:p>
          <a:p>
            <a:pPr eaLnBrk="1" hangingPunct="1"/>
            <a:r>
              <a:rPr lang="en-US" altLang="zh-TW" sz="2400">
                <a:solidFill>
                  <a:schemeClr val="hlink"/>
                </a:solidFill>
                <a:latin typeface="Tahoma" panose="020B0604030504040204" pitchFamily="34" charset="0"/>
              </a:rPr>
              <a:t>B-field</a:t>
            </a:r>
            <a:endParaRPr lang="en-US" altLang="zh-TW" sz="2400">
              <a:solidFill>
                <a:schemeClr val="tx2"/>
              </a:solidFill>
              <a:latin typeface="Tahoma" panose="020B0604030504040204" pitchFamily="34" charset="0"/>
            </a:endParaRPr>
          </a:p>
        </p:txBody>
      </p:sp>
      <p:sp>
        <p:nvSpPr>
          <p:cNvPr id="138295" name="Rectangle 55"/>
          <p:cNvSpPr>
            <a:spLocks noChangeArrowheads="1"/>
          </p:cNvSpPr>
          <p:nvPr/>
        </p:nvSpPr>
        <p:spPr bwMode="auto">
          <a:xfrm>
            <a:off x="4751389" y="1085851"/>
            <a:ext cx="4067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latin typeface="Tahoma" panose="020B0604030504040204" pitchFamily="34" charset="0"/>
              </a:rPr>
              <a:t>growing</a:t>
            </a:r>
            <a:r>
              <a:rPr lang="en-US" altLang="zh-TW" sz="2400">
                <a:solidFill>
                  <a:schemeClr val="hlink"/>
                </a:solidFill>
                <a:latin typeface="Tahoma" panose="020B0604030504040204" pitchFamily="34" charset="0"/>
              </a:rPr>
              <a:t> </a:t>
            </a:r>
            <a:r>
              <a:rPr lang="en-US" altLang="zh-TW" sz="2400">
                <a:solidFill>
                  <a:srgbClr val="993366"/>
                </a:solidFill>
                <a:latin typeface="Tahoma" panose="020B0604030504040204" pitchFamily="34" charset="0"/>
              </a:rPr>
              <a:t>B-field</a:t>
            </a:r>
            <a:r>
              <a:rPr lang="en-US" altLang="zh-TW" sz="2400">
                <a:latin typeface="Tahoma" panose="020B0604030504040204" pitchFamily="34" charset="0"/>
              </a:rPr>
              <a:t> due to </a:t>
            </a:r>
            <a:r>
              <a:rPr lang="en-US" altLang="zh-TW" sz="2400">
                <a:solidFill>
                  <a:schemeClr val="accent2"/>
                </a:solidFill>
                <a:latin typeface="Tahoma" panose="020B0604030504040204" pitchFamily="34" charset="0"/>
              </a:rPr>
              <a:t>induced </a:t>
            </a:r>
            <a:r>
              <a:rPr lang="en-US" altLang="zh-TW" sz="2400" i="1">
                <a:solidFill>
                  <a:schemeClr val="accent2"/>
                </a:solidFill>
                <a:latin typeface="Tahoma" panose="020B0604030504040204" pitchFamily="34" charset="0"/>
              </a:rPr>
              <a:t>I</a:t>
            </a:r>
            <a:r>
              <a:rPr lang="en-US" altLang="zh-TW" sz="2400" i="1">
                <a:solidFill>
                  <a:schemeClr val="tx2"/>
                </a:solidFill>
                <a:latin typeface="Tahoma" panose="020B0604030504040204" pitchFamily="34" charset="0"/>
              </a:rPr>
              <a:t> </a:t>
            </a:r>
            <a:r>
              <a:rPr lang="en-US" altLang="zh-TW" sz="2400">
                <a:latin typeface="Tahoma" panose="020B0604030504040204" pitchFamily="34" charset="0"/>
              </a:rPr>
              <a:t>in secondary coil</a:t>
            </a:r>
          </a:p>
        </p:txBody>
      </p:sp>
      <p:sp>
        <p:nvSpPr>
          <p:cNvPr id="138296" name="Line 56"/>
          <p:cNvSpPr>
            <a:spLocks noChangeShapeType="1"/>
          </p:cNvSpPr>
          <p:nvPr/>
        </p:nvSpPr>
        <p:spPr bwMode="auto">
          <a:xfrm flipV="1">
            <a:off x="5970588" y="1878014"/>
            <a:ext cx="412750" cy="7953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pic>
        <p:nvPicPr>
          <p:cNvPr id="58419" name="Picture 57"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8739188" y="3463925"/>
            <a:ext cx="9382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98" name="Line 58"/>
          <p:cNvSpPr>
            <a:spLocks noChangeShapeType="1"/>
          </p:cNvSpPr>
          <p:nvPr/>
        </p:nvSpPr>
        <p:spPr bwMode="auto">
          <a:xfrm flipH="1" flipV="1">
            <a:off x="8977313" y="3956050"/>
            <a:ext cx="2286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nvGrpSpPr>
          <p:cNvPr id="4" name="Group 59"/>
          <p:cNvGrpSpPr>
            <a:grpSpLocks/>
          </p:cNvGrpSpPr>
          <p:nvPr/>
        </p:nvGrpSpPr>
        <p:grpSpPr bwMode="auto">
          <a:xfrm>
            <a:off x="2338388" y="3294064"/>
            <a:ext cx="1771650" cy="1476375"/>
            <a:chOff x="720" y="1972"/>
            <a:chExt cx="1116" cy="930"/>
          </a:xfrm>
        </p:grpSpPr>
        <p:sp>
          <p:nvSpPr>
            <p:cNvPr id="58434" name="Line 60"/>
            <p:cNvSpPr>
              <a:spLocks noChangeShapeType="1"/>
            </p:cNvSpPr>
            <p:nvPr/>
          </p:nvSpPr>
          <p:spPr bwMode="auto">
            <a:xfrm>
              <a:off x="1000" y="1972"/>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5" name="Line 61"/>
            <p:cNvSpPr>
              <a:spLocks noChangeShapeType="1"/>
            </p:cNvSpPr>
            <p:nvPr/>
          </p:nvSpPr>
          <p:spPr bwMode="auto">
            <a:xfrm flipH="1">
              <a:off x="1740" y="204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6" name="Line 62"/>
            <p:cNvSpPr>
              <a:spLocks noChangeShapeType="1"/>
            </p:cNvSpPr>
            <p:nvPr/>
          </p:nvSpPr>
          <p:spPr bwMode="auto">
            <a:xfrm flipH="1">
              <a:off x="1740" y="215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7" name="Line 63"/>
            <p:cNvSpPr>
              <a:spLocks noChangeShapeType="1"/>
            </p:cNvSpPr>
            <p:nvPr/>
          </p:nvSpPr>
          <p:spPr bwMode="auto">
            <a:xfrm flipH="1">
              <a:off x="1740" y="225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8" name="Line 64"/>
            <p:cNvSpPr>
              <a:spLocks noChangeShapeType="1"/>
            </p:cNvSpPr>
            <p:nvPr/>
          </p:nvSpPr>
          <p:spPr bwMode="auto">
            <a:xfrm flipH="1">
              <a:off x="1740" y="236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9" name="Line 65"/>
            <p:cNvSpPr>
              <a:spLocks noChangeShapeType="1"/>
            </p:cNvSpPr>
            <p:nvPr/>
          </p:nvSpPr>
          <p:spPr bwMode="auto">
            <a:xfrm flipH="1">
              <a:off x="1740" y="2470"/>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0" name="Line 66"/>
            <p:cNvSpPr>
              <a:spLocks noChangeShapeType="1"/>
            </p:cNvSpPr>
            <p:nvPr/>
          </p:nvSpPr>
          <p:spPr bwMode="auto">
            <a:xfrm flipH="1">
              <a:off x="1740" y="2581"/>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1" name="Line 67"/>
            <p:cNvSpPr>
              <a:spLocks noChangeShapeType="1"/>
            </p:cNvSpPr>
            <p:nvPr/>
          </p:nvSpPr>
          <p:spPr bwMode="auto">
            <a:xfrm flipH="1">
              <a:off x="1740" y="2683"/>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2" name="Line 68"/>
            <p:cNvSpPr>
              <a:spLocks noChangeShapeType="1"/>
            </p:cNvSpPr>
            <p:nvPr/>
          </p:nvSpPr>
          <p:spPr bwMode="auto">
            <a:xfrm flipH="1">
              <a:off x="1740" y="2788"/>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3" name="Line 69"/>
            <p:cNvSpPr>
              <a:spLocks noChangeShapeType="1"/>
            </p:cNvSpPr>
            <p:nvPr/>
          </p:nvSpPr>
          <p:spPr bwMode="auto">
            <a:xfrm flipH="1">
              <a:off x="1740" y="2899"/>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44" name="Line 70"/>
            <p:cNvSpPr>
              <a:spLocks noChangeShapeType="1"/>
            </p:cNvSpPr>
            <p:nvPr/>
          </p:nvSpPr>
          <p:spPr bwMode="auto">
            <a:xfrm flipH="1">
              <a:off x="720" y="2902"/>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 name="Group 71"/>
          <p:cNvGrpSpPr>
            <a:grpSpLocks/>
          </p:cNvGrpSpPr>
          <p:nvPr/>
        </p:nvGrpSpPr>
        <p:grpSpPr bwMode="auto">
          <a:xfrm>
            <a:off x="7234238" y="3262313"/>
            <a:ext cx="1327150" cy="1471612"/>
            <a:chOff x="3804" y="1952"/>
            <a:chExt cx="836" cy="927"/>
          </a:xfrm>
        </p:grpSpPr>
        <p:sp>
          <p:nvSpPr>
            <p:cNvPr id="58423" name="Line 72"/>
            <p:cNvSpPr>
              <a:spLocks noChangeShapeType="1"/>
            </p:cNvSpPr>
            <p:nvPr/>
          </p:nvSpPr>
          <p:spPr bwMode="auto">
            <a:xfrm>
              <a:off x="4572" y="1952"/>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4" name="Line 73"/>
            <p:cNvSpPr>
              <a:spLocks noChangeShapeType="1"/>
            </p:cNvSpPr>
            <p:nvPr/>
          </p:nvSpPr>
          <p:spPr bwMode="auto">
            <a:xfrm flipH="1">
              <a:off x="3804" y="2027"/>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5" name="Line 74"/>
            <p:cNvSpPr>
              <a:spLocks noChangeShapeType="1"/>
            </p:cNvSpPr>
            <p:nvPr/>
          </p:nvSpPr>
          <p:spPr bwMode="auto">
            <a:xfrm flipH="1">
              <a:off x="3804" y="2132"/>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6" name="Line 75"/>
            <p:cNvSpPr>
              <a:spLocks noChangeShapeType="1"/>
            </p:cNvSpPr>
            <p:nvPr/>
          </p:nvSpPr>
          <p:spPr bwMode="auto">
            <a:xfrm flipH="1">
              <a:off x="3804" y="2237"/>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7" name="Line 76"/>
            <p:cNvSpPr>
              <a:spLocks noChangeShapeType="1"/>
            </p:cNvSpPr>
            <p:nvPr/>
          </p:nvSpPr>
          <p:spPr bwMode="auto">
            <a:xfrm flipH="1">
              <a:off x="3804" y="2342"/>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8" name="Line 77"/>
            <p:cNvSpPr>
              <a:spLocks noChangeShapeType="1"/>
            </p:cNvSpPr>
            <p:nvPr/>
          </p:nvSpPr>
          <p:spPr bwMode="auto">
            <a:xfrm flipH="1">
              <a:off x="3804" y="2450"/>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29" name="Line 78"/>
            <p:cNvSpPr>
              <a:spLocks noChangeShapeType="1"/>
            </p:cNvSpPr>
            <p:nvPr/>
          </p:nvSpPr>
          <p:spPr bwMode="auto">
            <a:xfrm flipH="1">
              <a:off x="3804" y="2561"/>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0" name="Line 79"/>
            <p:cNvSpPr>
              <a:spLocks noChangeShapeType="1"/>
            </p:cNvSpPr>
            <p:nvPr/>
          </p:nvSpPr>
          <p:spPr bwMode="auto">
            <a:xfrm flipH="1">
              <a:off x="3804" y="2663"/>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1" name="Line 80"/>
            <p:cNvSpPr>
              <a:spLocks noChangeShapeType="1"/>
            </p:cNvSpPr>
            <p:nvPr/>
          </p:nvSpPr>
          <p:spPr bwMode="auto">
            <a:xfrm flipH="1">
              <a:off x="3804" y="2768"/>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2" name="Line 81"/>
            <p:cNvSpPr>
              <a:spLocks noChangeShapeType="1"/>
            </p:cNvSpPr>
            <p:nvPr/>
          </p:nvSpPr>
          <p:spPr bwMode="auto">
            <a:xfrm flipH="1">
              <a:off x="3804" y="2879"/>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8433" name="Line 82"/>
            <p:cNvSpPr>
              <a:spLocks noChangeShapeType="1"/>
            </p:cNvSpPr>
            <p:nvPr/>
          </p:nvSpPr>
          <p:spPr bwMode="auto">
            <a:xfrm flipH="1">
              <a:off x="4538" y="2876"/>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84" name="Rectangle 2"/>
          <p:cNvSpPr txBox="1">
            <a:spLocks noChangeArrowheads="1"/>
          </p:cNvSpPr>
          <p:nvPr/>
        </p:nvSpPr>
        <p:spPr bwMode="auto">
          <a:xfrm>
            <a:off x="381000" y="304800"/>
            <a:ext cx="1053623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marL="952500" indent="-952500" eaLnBrk="1" hangingPunct="1"/>
            <a:r>
              <a:rPr lang="en-US" altLang="zh-TW" smtClean="0"/>
              <a:t>Mutual inductance</a:t>
            </a:r>
            <a:endParaRPr lang="en-US" altLang="zh-TW" dirty="0" smtClean="0"/>
          </a:p>
        </p:txBody>
      </p:sp>
    </p:spTree>
    <p:extLst>
      <p:ext uri="{BB962C8B-B14F-4D97-AF65-F5344CB8AC3E}">
        <p14:creationId xmlns:p14="http://schemas.microsoft.com/office/powerpoint/2010/main" val="373740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288"/>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38289"/>
                                        </p:tgtEl>
                                        <p:attrNameLst>
                                          <p:attrName>style.visibility</p:attrName>
                                        </p:attrNameLst>
                                      </p:cBhvr>
                                      <p:to>
                                        <p:strVal val="visible"/>
                                      </p:to>
                                    </p:set>
                                  </p:childTnLst>
                                  <p:subTnLst>
                                    <p:set>
                                      <p:cBhvr override="childStyle">
                                        <p:cTn dur="1" fill="hold" display="0" masterRel="nextClick" afterEffect="1"/>
                                        <p:tgtEl>
                                          <p:spTgt spid="138289"/>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38286"/>
                                        </p:tgtEl>
                                        <p:attrNameLst>
                                          <p:attrName>style.visibility</p:attrName>
                                        </p:attrNameLst>
                                      </p:cBhvr>
                                      <p:to>
                                        <p:strVal val="visible"/>
                                      </p:to>
                                    </p:set>
                                    <p:animEffect transition="in" filter="wipe(up)">
                                      <p:cBhvr>
                                        <p:cTn id="18" dur="500"/>
                                        <p:tgtEl>
                                          <p:spTgt spid="138286"/>
                                        </p:tgtEl>
                                      </p:cBhvr>
                                    </p:animEffec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3828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38292"/>
                                        </p:tgtEl>
                                        <p:attrNameLst>
                                          <p:attrName>style.visibility</p:attrName>
                                        </p:attrNameLst>
                                      </p:cBhvr>
                                      <p:to>
                                        <p:strVal val="visible"/>
                                      </p:to>
                                    </p:set>
                                    <p:animEffect transition="in" filter="wipe(right)">
                                      <p:cBhvr>
                                        <p:cTn id="36" dur="500"/>
                                        <p:tgtEl>
                                          <p:spTgt spid="138292"/>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138244"/>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38293"/>
                                        </p:tgtEl>
                                        <p:attrNameLst>
                                          <p:attrName>style.visibility</p:attrName>
                                        </p:attrNameLst>
                                      </p:cBhvr>
                                      <p:to>
                                        <p:strVal val="visible"/>
                                      </p:to>
                                    </p:set>
                                    <p:animEffect transition="in" filter="wipe(right)">
                                      <p:cBhvr>
                                        <p:cTn id="44" dur="500"/>
                                        <p:tgtEl>
                                          <p:spTgt spid="138293"/>
                                        </p:tgtEl>
                                      </p:cBhvr>
                                    </p:animEffect>
                                  </p:childTnLst>
                                </p:cTn>
                              </p:par>
                            </p:childTnLst>
                          </p:cTn>
                        </p:par>
                        <p:par>
                          <p:cTn id="45" fill="hold" nodeType="afterGroup">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138291"/>
                                        </p:tgtEl>
                                        <p:attrNameLst>
                                          <p:attrName>style.visibility</p:attrName>
                                        </p:attrNameLst>
                                      </p:cBhvr>
                                      <p:to>
                                        <p:strVal val="visible"/>
                                      </p:to>
                                    </p:set>
                                  </p:childTnLst>
                                </p:cTn>
                              </p:par>
                            </p:childTnLst>
                          </p:cTn>
                        </p:par>
                        <p:par>
                          <p:cTn id="48" fill="hold" nodeType="afterGroup">
                            <p:stCondLst>
                              <p:cond delay="1000"/>
                            </p:stCondLst>
                            <p:childTnLst>
                              <p:par>
                                <p:cTn id="49" presetID="1" presetClass="entr" presetSubtype="0" fill="hold" grpId="0" nodeType="afterEffect">
                                  <p:stCondLst>
                                    <p:cond delay="0"/>
                                  </p:stCondLst>
                                  <p:childTnLst>
                                    <p:set>
                                      <p:cBhvr>
                                        <p:cTn id="50" dur="1" fill="hold">
                                          <p:stCondLst>
                                            <p:cond delay="499"/>
                                          </p:stCondLst>
                                        </p:cTn>
                                        <p:tgtEl>
                                          <p:spTgt spid="13829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childTnLst>
                          </p:cTn>
                        </p:par>
                        <p:par>
                          <p:cTn id="56" fill="hold" nodeType="afterGroup">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138294"/>
                                        </p:tgtEl>
                                        <p:attrNameLst>
                                          <p:attrName>style.visibility</p:attrName>
                                        </p:attrNameLst>
                                      </p:cBhvr>
                                      <p:to>
                                        <p:strVal val="visible"/>
                                      </p:to>
                                    </p:set>
                                    <p:animEffect transition="in" filter="dissolve">
                                      <p:cBhvr>
                                        <p:cTn id="59" dur="500"/>
                                        <p:tgtEl>
                                          <p:spTgt spid="138294"/>
                                        </p:tgtEl>
                                      </p:cBhvr>
                                    </p:animEffect>
                                  </p:childTnLst>
                                </p:cTn>
                              </p:par>
                            </p:childTnLst>
                          </p:cTn>
                        </p:par>
                        <p:par>
                          <p:cTn id="60" fill="hold" nodeType="afterGroup">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38298"/>
                                        </p:tgtEl>
                                        <p:attrNameLst>
                                          <p:attrName>style.visibility</p:attrName>
                                        </p:attrNameLst>
                                      </p:cBhvr>
                                      <p:to>
                                        <p:strVal val="visible"/>
                                      </p:to>
                                    </p:set>
                                    <p:animEffect transition="in" filter="wipe(down)">
                                      <p:cBhvr>
                                        <p:cTn id="63" dur="500"/>
                                        <p:tgtEl>
                                          <p:spTgt spid="13829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right)">
                                      <p:cBhvr>
                                        <p:cTn id="68" dur="500"/>
                                        <p:tgtEl>
                                          <p:spTgt spid="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38296"/>
                                        </p:tgtEl>
                                        <p:attrNameLst>
                                          <p:attrName>style.visibility</p:attrName>
                                        </p:attrNameLst>
                                      </p:cBhvr>
                                      <p:to>
                                        <p:strVal val="visible"/>
                                      </p:to>
                                    </p:set>
                                    <p:animEffect transition="in" filter="wipe(down)">
                                      <p:cBhvr>
                                        <p:cTn id="73" dur="500"/>
                                        <p:tgtEl>
                                          <p:spTgt spid="138296"/>
                                        </p:tgtEl>
                                      </p:cBhvr>
                                    </p:animEffect>
                                  </p:childTnLst>
                                </p:cTn>
                              </p:par>
                            </p:childTnLst>
                          </p:cTn>
                        </p:par>
                        <p:par>
                          <p:cTn id="74" fill="hold" nodeType="afterGroup">
                            <p:stCondLst>
                              <p:cond delay="500"/>
                            </p:stCondLst>
                            <p:childTnLst>
                              <p:par>
                                <p:cTn id="75" presetID="1" presetClass="entr" presetSubtype="0" fill="hold" grpId="0" nodeType="afterEffect">
                                  <p:stCondLst>
                                    <p:cond delay="0"/>
                                  </p:stCondLst>
                                  <p:childTnLst>
                                    <p:set>
                                      <p:cBhvr>
                                        <p:cTn id="76" dur="1" fill="hold">
                                          <p:stCondLst>
                                            <p:cond delay="499"/>
                                          </p:stCondLst>
                                        </p:cTn>
                                        <p:tgtEl>
                                          <p:spTgt spid="138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utoUpdateAnimBg="0"/>
      <p:bldP spid="138285" grpId="0" animBg="1"/>
      <p:bldP spid="138286" grpId="0" animBg="1"/>
      <p:bldP spid="138287" grpId="0" autoUpdateAnimBg="0"/>
      <p:bldP spid="138288" grpId="0" autoUpdateAnimBg="0"/>
      <p:bldP spid="138289" grpId="0" animBg="1"/>
      <p:bldP spid="138290" grpId="0" autoUpdateAnimBg="0"/>
      <p:bldP spid="138291" grpId="0" autoUpdateAnimBg="0"/>
      <p:bldP spid="138292" grpId="0" animBg="1"/>
      <p:bldP spid="138293" grpId="0" animBg="1"/>
      <p:bldP spid="138294" grpId="0" autoUpdateAnimBg="0"/>
      <p:bldP spid="138295" grpId="0" autoUpdateAnimBg="0"/>
      <p:bldP spid="138296" grpId="0" animBg="1"/>
      <p:bldP spid="13829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GB" altLang="en-US" smtClean="0"/>
              <a:t>Lenz’s Law</a:t>
            </a:r>
            <a:endParaRPr lang="en-US" altLang="en-US" smtClean="0"/>
          </a:p>
        </p:txBody>
      </p:sp>
      <p:sp>
        <p:nvSpPr>
          <p:cNvPr id="41987" name="Rectangle 3"/>
          <p:cNvSpPr>
            <a:spLocks noGrp="1" noChangeArrowheads="1"/>
          </p:cNvSpPr>
          <p:nvPr>
            <p:ph type="body" idx="1"/>
          </p:nvPr>
        </p:nvSpPr>
        <p:spPr>
          <a:xfrm>
            <a:off x="7371761" y="5908493"/>
            <a:ext cx="4655441" cy="642986"/>
          </a:xfrm>
        </p:spPr>
        <p:txBody>
          <a:bodyPr/>
          <a:lstStyle/>
          <a:p>
            <a:pPr eaLnBrk="1" hangingPunct="1">
              <a:buFontTx/>
              <a:buNone/>
            </a:pPr>
            <a:r>
              <a:rPr lang="en-GB" altLang="en-US" dirty="0" smtClean="0">
                <a:solidFill>
                  <a:srgbClr val="0000FF"/>
                </a:solidFill>
              </a:rPr>
              <a:t>Heinrich Lenz  1833</a:t>
            </a:r>
          </a:p>
          <a:p>
            <a:pPr eaLnBrk="1" hangingPunct="1"/>
            <a:endParaRPr lang="en-GB" altLang="en-US" dirty="0" smtClean="0"/>
          </a:p>
        </p:txBody>
      </p:sp>
      <p:pic>
        <p:nvPicPr>
          <p:cNvPr id="10242" name="Picture 2" descr="https://upload.wikimedia.org/wikipedia/commons/c/cc/Heinrich_Friedrich_Emil_Len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508" y="920569"/>
            <a:ext cx="4216452" cy="467060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a:off x="847725" y="2686049"/>
            <a:ext cx="5391150" cy="2905125"/>
          </a:xfrm>
          <a:prstGeom prst="wedgeRoundRectCallout">
            <a:avLst>
              <a:gd name="adj1" fmla="val 93654"/>
              <a:gd name="adj2" fmla="val -42091"/>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252525"/>
                </a:solidFill>
                <a:latin typeface="Arial" panose="020B0604020202020204" pitchFamily="34" charset="0"/>
              </a:rPr>
              <a:t>If an induced current flows, its direction is always such that it will oppose the change which produced it</a:t>
            </a:r>
            <a:endParaRPr lang="en-AU" dirty="0"/>
          </a:p>
        </p:txBody>
      </p:sp>
    </p:spTree>
    <p:extLst>
      <p:ext uri="{BB962C8B-B14F-4D97-AF65-F5344CB8AC3E}">
        <p14:creationId xmlns:p14="http://schemas.microsoft.com/office/powerpoint/2010/main" val="2268578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381000" y="304800"/>
            <a:ext cx="10536239" cy="1143000"/>
          </a:xfrm>
        </p:spPr>
        <p:txBody>
          <a:bodyPr/>
          <a:lstStyle/>
          <a:p>
            <a:pPr marL="952500" indent="-952500" eaLnBrk="1" hangingPunct="1"/>
            <a:r>
              <a:rPr lang="en-US" altLang="zh-TW" dirty="0" smtClean="0"/>
              <a:t>Mutual inductance</a:t>
            </a:r>
          </a:p>
        </p:txBody>
      </p:sp>
      <p:sp>
        <p:nvSpPr>
          <p:cNvPr id="59395" name="Rectangle 3"/>
          <p:cNvSpPr>
            <a:spLocks noChangeArrowheads="1"/>
          </p:cNvSpPr>
          <p:nvPr/>
        </p:nvSpPr>
        <p:spPr bwMode="auto">
          <a:xfrm>
            <a:off x="2362200" y="5638801"/>
            <a:ext cx="3124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hlink"/>
                </a:solidFill>
                <a:latin typeface="Tahoma" panose="020B0604030504040204" pitchFamily="34" charset="0"/>
              </a:rPr>
              <a:t>steady B-field</a:t>
            </a:r>
            <a:r>
              <a:rPr lang="en-US" altLang="zh-TW" sz="2400">
                <a:latin typeface="Tahoma" panose="020B0604030504040204" pitchFamily="34" charset="0"/>
              </a:rPr>
              <a:t> due to </a:t>
            </a:r>
            <a:r>
              <a:rPr lang="en-US" altLang="zh-TW" sz="2400">
                <a:solidFill>
                  <a:schemeClr val="tx2"/>
                </a:solidFill>
                <a:latin typeface="Tahoma" panose="020B0604030504040204" pitchFamily="34" charset="0"/>
              </a:rPr>
              <a:t>steady primary </a:t>
            </a:r>
            <a:r>
              <a:rPr lang="en-US" altLang="zh-TW" sz="2400" i="1">
                <a:solidFill>
                  <a:schemeClr val="tx2"/>
                </a:solidFill>
                <a:latin typeface="Tahoma" panose="020B0604030504040204" pitchFamily="34" charset="0"/>
              </a:rPr>
              <a:t>I</a:t>
            </a:r>
            <a:endParaRPr lang="en-US" altLang="zh-TW" sz="2400">
              <a:solidFill>
                <a:schemeClr val="tx2"/>
              </a:solidFill>
              <a:latin typeface="Tahoma" panose="020B0604030504040204" pitchFamily="34" charset="0"/>
            </a:endParaRPr>
          </a:p>
        </p:txBody>
      </p:sp>
      <p:sp>
        <p:nvSpPr>
          <p:cNvPr id="59396" name="Line 4"/>
          <p:cNvSpPr>
            <a:spLocks noChangeShapeType="1"/>
          </p:cNvSpPr>
          <p:nvPr/>
        </p:nvSpPr>
        <p:spPr bwMode="auto">
          <a:xfrm flipH="1">
            <a:off x="2678113" y="3135313"/>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397" name="Line 5"/>
          <p:cNvSpPr>
            <a:spLocks noChangeShapeType="1"/>
          </p:cNvSpPr>
          <p:nvPr/>
        </p:nvSpPr>
        <p:spPr bwMode="auto">
          <a:xfrm>
            <a:off x="7394576" y="3105150"/>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9270" name="AutoShape 6"/>
          <p:cNvSpPr>
            <a:spLocks noChangeArrowheads="1"/>
          </p:cNvSpPr>
          <p:nvPr/>
        </p:nvSpPr>
        <p:spPr bwMode="auto">
          <a:xfrm>
            <a:off x="4044950"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59399" name="AutoShape 7"/>
          <p:cNvSpPr>
            <a:spLocks noChangeAspect="1" noChangeArrowheads="1"/>
          </p:cNvSpPr>
          <p:nvPr/>
        </p:nvSpPr>
        <p:spPr bwMode="auto">
          <a:xfrm>
            <a:off x="5083176" y="2881313"/>
            <a:ext cx="2295525" cy="1973262"/>
          </a:xfrm>
          <a:prstGeom prst="roundRect">
            <a:avLst>
              <a:gd name="adj" fmla="val 16667"/>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59400" name="Group 8"/>
          <p:cNvGrpSpPr>
            <a:grpSpLocks/>
          </p:cNvGrpSpPr>
          <p:nvPr/>
        </p:nvGrpSpPr>
        <p:grpSpPr bwMode="auto">
          <a:xfrm>
            <a:off x="4775201" y="2616200"/>
            <a:ext cx="2911475" cy="2508250"/>
            <a:chOff x="1712" y="1648"/>
            <a:chExt cx="1834" cy="1580"/>
          </a:xfrm>
        </p:grpSpPr>
        <p:sp>
          <p:nvSpPr>
            <p:cNvPr id="59467" name="AutoShape 9"/>
            <p:cNvSpPr>
              <a:spLocks noChangeAspect="1" noChangeArrowheads="1"/>
            </p:cNvSpPr>
            <p:nvPr/>
          </p:nvSpPr>
          <p:spPr bwMode="auto">
            <a:xfrm>
              <a:off x="1712" y="1650"/>
              <a:ext cx="1834" cy="1577"/>
            </a:xfrm>
            <a:prstGeom prst="roundRect">
              <a:avLst>
                <a:gd name="adj" fmla="val 16667"/>
              </a:avLst>
            </a:prstGeom>
            <a:noFill/>
            <a:ln w="15875">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9468" name="Line 10"/>
            <p:cNvSpPr>
              <a:spLocks noChangeShapeType="1"/>
            </p:cNvSpPr>
            <p:nvPr/>
          </p:nvSpPr>
          <p:spPr bwMode="auto">
            <a:xfrm>
              <a:off x="2652" y="1648"/>
              <a:ext cx="68" cy="0"/>
            </a:xfrm>
            <a:prstGeom prst="line">
              <a:avLst/>
            </a:prstGeom>
            <a:noFill/>
            <a:ln w="15875">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9" name="Line 11"/>
            <p:cNvSpPr>
              <a:spLocks noChangeShapeType="1"/>
            </p:cNvSpPr>
            <p:nvPr/>
          </p:nvSpPr>
          <p:spPr bwMode="auto">
            <a:xfrm flipH="1">
              <a:off x="2556" y="3228"/>
              <a:ext cx="68" cy="0"/>
            </a:xfrm>
            <a:prstGeom prst="line">
              <a:avLst/>
            </a:prstGeom>
            <a:noFill/>
            <a:ln w="15875">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9401" name="Group 12"/>
          <p:cNvGrpSpPr>
            <a:grpSpLocks/>
          </p:cNvGrpSpPr>
          <p:nvPr/>
        </p:nvGrpSpPr>
        <p:grpSpPr bwMode="auto">
          <a:xfrm>
            <a:off x="4406900" y="2298701"/>
            <a:ext cx="3638550" cy="3133725"/>
            <a:chOff x="1804" y="1528"/>
            <a:chExt cx="2292" cy="1974"/>
          </a:xfrm>
        </p:grpSpPr>
        <p:sp>
          <p:nvSpPr>
            <p:cNvPr id="59464" name="AutoShape 13"/>
            <p:cNvSpPr>
              <a:spLocks noChangeAspect="1" noChangeArrowheads="1"/>
            </p:cNvSpPr>
            <p:nvPr/>
          </p:nvSpPr>
          <p:spPr bwMode="auto">
            <a:xfrm>
              <a:off x="1804" y="1531"/>
              <a:ext cx="2292" cy="1971"/>
            </a:xfrm>
            <a:prstGeom prst="roundRect">
              <a:avLst>
                <a:gd name="adj" fmla="val 16667"/>
              </a:avLst>
            </a:prstGeom>
            <a:noFill/>
            <a:ln w="508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9465" name="Line 14"/>
            <p:cNvSpPr>
              <a:spLocks noChangeShapeType="1"/>
            </p:cNvSpPr>
            <p:nvPr/>
          </p:nvSpPr>
          <p:spPr bwMode="auto">
            <a:xfrm flipH="1">
              <a:off x="2908" y="1528"/>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6" name="Line 15"/>
            <p:cNvSpPr>
              <a:spLocks noChangeShapeType="1"/>
            </p:cNvSpPr>
            <p:nvPr/>
          </p:nvSpPr>
          <p:spPr bwMode="auto">
            <a:xfrm>
              <a:off x="2956" y="3502"/>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59402" name="Freeform 16"/>
          <p:cNvSpPr>
            <a:spLocks noChangeAspect="1"/>
          </p:cNvSpPr>
          <p:nvPr/>
        </p:nvSpPr>
        <p:spPr bwMode="auto">
          <a:xfrm>
            <a:off x="7221539" y="31051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3" name="Freeform 17"/>
          <p:cNvSpPr>
            <a:spLocks noChangeAspect="1"/>
          </p:cNvSpPr>
          <p:nvPr/>
        </p:nvSpPr>
        <p:spPr bwMode="auto">
          <a:xfrm>
            <a:off x="7221539" y="3267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4" name="Freeform 18"/>
          <p:cNvSpPr>
            <a:spLocks noChangeAspect="1"/>
          </p:cNvSpPr>
          <p:nvPr/>
        </p:nvSpPr>
        <p:spPr bwMode="auto">
          <a:xfrm>
            <a:off x="7221539" y="34369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5" name="Freeform 19"/>
          <p:cNvSpPr>
            <a:spLocks noChangeAspect="1"/>
          </p:cNvSpPr>
          <p:nvPr/>
        </p:nvSpPr>
        <p:spPr bwMode="auto">
          <a:xfrm>
            <a:off x="7221539" y="35988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6" name="Freeform 20"/>
          <p:cNvSpPr>
            <a:spLocks noChangeAspect="1"/>
          </p:cNvSpPr>
          <p:nvPr/>
        </p:nvSpPr>
        <p:spPr bwMode="auto">
          <a:xfrm>
            <a:off x="7221539" y="3775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7" name="Freeform 21"/>
          <p:cNvSpPr>
            <a:spLocks noChangeAspect="1"/>
          </p:cNvSpPr>
          <p:nvPr/>
        </p:nvSpPr>
        <p:spPr bwMode="auto">
          <a:xfrm>
            <a:off x="7221539" y="39481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8" name="Freeform 22"/>
          <p:cNvSpPr>
            <a:spLocks noChangeAspect="1"/>
          </p:cNvSpPr>
          <p:nvPr/>
        </p:nvSpPr>
        <p:spPr bwMode="auto">
          <a:xfrm>
            <a:off x="7221539" y="41100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09" name="Freeform 23"/>
          <p:cNvSpPr>
            <a:spLocks noChangeAspect="1"/>
          </p:cNvSpPr>
          <p:nvPr/>
        </p:nvSpPr>
        <p:spPr bwMode="auto">
          <a:xfrm>
            <a:off x="7221539" y="42799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0" name="Freeform 24"/>
          <p:cNvSpPr>
            <a:spLocks noChangeAspect="1"/>
          </p:cNvSpPr>
          <p:nvPr/>
        </p:nvSpPr>
        <p:spPr bwMode="auto">
          <a:xfrm>
            <a:off x="7212013" y="4441826"/>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1" name="Line 25"/>
          <p:cNvSpPr>
            <a:spLocks noChangeShapeType="1"/>
          </p:cNvSpPr>
          <p:nvPr/>
        </p:nvSpPr>
        <p:spPr bwMode="auto">
          <a:xfrm>
            <a:off x="8401050" y="4578350"/>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12" name="Line 26"/>
          <p:cNvSpPr>
            <a:spLocks noChangeShapeType="1"/>
          </p:cNvSpPr>
          <p:nvPr/>
        </p:nvSpPr>
        <p:spPr bwMode="auto">
          <a:xfrm>
            <a:off x="9772650" y="3105150"/>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13" name="Freeform 27"/>
          <p:cNvSpPr>
            <a:spLocks noChangeAspect="1"/>
          </p:cNvSpPr>
          <p:nvPr/>
        </p:nvSpPr>
        <p:spPr bwMode="auto">
          <a:xfrm flipH="1">
            <a:off x="3944939" y="31353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4" name="Freeform 28"/>
          <p:cNvSpPr>
            <a:spLocks noChangeAspect="1"/>
          </p:cNvSpPr>
          <p:nvPr/>
        </p:nvSpPr>
        <p:spPr bwMode="auto">
          <a:xfrm flipH="1">
            <a:off x="3944939" y="3297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5" name="Freeform 29"/>
          <p:cNvSpPr>
            <a:spLocks noChangeAspect="1"/>
          </p:cNvSpPr>
          <p:nvPr/>
        </p:nvSpPr>
        <p:spPr bwMode="auto">
          <a:xfrm flipH="1">
            <a:off x="3944939" y="34671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6" name="Freeform 30"/>
          <p:cNvSpPr>
            <a:spLocks noChangeAspect="1"/>
          </p:cNvSpPr>
          <p:nvPr/>
        </p:nvSpPr>
        <p:spPr bwMode="auto">
          <a:xfrm flipH="1">
            <a:off x="3944939" y="36290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7" name="Freeform 31"/>
          <p:cNvSpPr>
            <a:spLocks noChangeAspect="1"/>
          </p:cNvSpPr>
          <p:nvPr/>
        </p:nvSpPr>
        <p:spPr bwMode="auto">
          <a:xfrm flipH="1">
            <a:off x="3944939" y="3805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8" name="Freeform 32"/>
          <p:cNvSpPr>
            <a:spLocks noChangeAspect="1"/>
          </p:cNvSpPr>
          <p:nvPr/>
        </p:nvSpPr>
        <p:spPr bwMode="auto">
          <a:xfrm flipH="1">
            <a:off x="3944939" y="39782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19" name="Freeform 33"/>
          <p:cNvSpPr>
            <a:spLocks noChangeAspect="1"/>
          </p:cNvSpPr>
          <p:nvPr/>
        </p:nvSpPr>
        <p:spPr bwMode="auto">
          <a:xfrm flipH="1">
            <a:off x="3944939" y="41402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20" name="Freeform 34"/>
          <p:cNvSpPr>
            <a:spLocks noChangeAspect="1"/>
          </p:cNvSpPr>
          <p:nvPr/>
        </p:nvSpPr>
        <p:spPr bwMode="auto">
          <a:xfrm flipH="1">
            <a:off x="3944939" y="43100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21" name="Freeform 35"/>
          <p:cNvSpPr>
            <a:spLocks noChangeAspect="1"/>
          </p:cNvSpPr>
          <p:nvPr/>
        </p:nvSpPr>
        <p:spPr bwMode="auto">
          <a:xfrm flipH="1">
            <a:off x="4054476" y="4471989"/>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59422" name="Line 36"/>
          <p:cNvSpPr>
            <a:spLocks noChangeShapeType="1"/>
          </p:cNvSpPr>
          <p:nvPr/>
        </p:nvSpPr>
        <p:spPr bwMode="auto">
          <a:xfrm flipH="1">
            <a:off x="2686050" y="3135313"/>
            <a:ext cx="0" cy="658812"/>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3" name="Line 37"/>
          <p:cNvSpPr>
            <a:spLocks noChangeShapeType="1"/>
          </p:cNvSpPr>
          <p:nvPr/>
        </p:nvSpPr>
        <p:spPr bwMode="auto">
          <a:xfrm flipH="1">
            <a:off x="2686050" y="3987800"/>
            <a:ext cx="0" cy="623888"/>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4" name="Line 38"/>
          <p:cNvSpPr>
            <a:spLocks noChangeShapeType="1"/>
          </p:cNvSpPr>
          <p:nvPr/>
        </p:nvSpPr>
        <p:spPr bwMode="auto">
          <a:xfrm>
            <a:off x="2373313" y="37909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5" name="Line 39"/>
          <p:cNvSpPr>
            <a:spLocks noChangeShapeType="1"/>
          </p:cNvSpPr>
          <p:nvPr/>
        </p:nvSpPr>
        <p:spPr bwMode="auto">
          <a:xfrm>
            <a:off x="2514600" y="3935413"/>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6" name="Line 40"/>
          <p:cNvSpPr>
            <a:spLocks noChangeShapeType="1"/>
          </p:cNvSpPr>
          <p:nvPr/>
        </p:nvSpPr>
        <p:spPr bwMode="auto">
          <a:xfrm flipH="1">
            <a:off x="2686050"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7" name="Line 41"/>
          <p:cNvSpPr>
            <a:spLocks noChangeShapeType="1"/>
          </p:cNvSpPr>
          <p:nvPr/>
        </p:nvSpPr>
        <p:spPr bwMode="auto">
          <a:xfrm flipH="1">
            <a:off x="3524250"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28" name="Oval 42"/>
          <p:cNvSpPr>
            <a:spLocks noChangeArrowheads="1"/>
          </p:cNvSpPr>
          <p:nvPr/>
        </p:nvSpPr>
        <p:spPr bwMode="auto">
          <a:xfrm>
            <a:off x="3195638"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9429" name="Oval 43"/>
          <p:cNvSpPr>
            <a:spLocks noChangeArrowheads="1"/>
          </p:cNvSpPr>
          <p:nvPr/>
        </p:nvSpPr>
        <p:spPr bwMode="auto">
          <a:xfrm>
            <a:off x="3448050"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59430" name="Line 44"/>
          <p:cNvSpPr>
            <a:spLocks noChangeShapeType="1"/>
          </p:cNvSpPr>
          <p:nvPr/>
        </p:nvSpPr>
        <p:spPr bwMode="auto">
          <a:xfrm flipV="1">
            <a:off x="3233738" y="4568826"/>
            <a:ext cx="258762" cy="79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9431" name="Rectangle 45"/>
          <p:cNvSpPr>
            <a:spLocks noChangeArrowheads="1"/>
          </p:cNvSpPr>
          <p:nvPr/>
        </p:nvSpPr>
        <p:spPr bwMode="auto">
          <a:xfrm>
            <a:off x="5105400" y="2895601"/>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000">
                <a:latin typeface="Tahoma" panose="020B0604030504040204" pitchFamily="34" charset="0"/>
              </a:rPr>
              <a:t>primary coil</a:t>
            </a:r>
          </a:p>
        </p:txBody>
      </p:sp>
      <p:sp>
        <p:nvSpPr>
          <p:cNvPr id="59432" name="Rectangle 46"/>
          <p:cNvSpPr>
            <a:spLocks noChangeArrowheads="1"/>
          </p:cNvSpPr>
          <p:nvPr/>
        </p:nvSpPr>
        <p:spPr bwMode="auto">
          <a:xfrm>
            <a:off x="5848350" y="4098926"/>
            <a:ext cx="152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zh-TW" sz="2000">
                <a:latin typeface="Tahoma" panose="020B0604030504040204" pitchFamily="34" charset="0"/>
              </a:rPr>
              <a:t>secondary coil</a:t>
            </a:r>
          </a:p>
        </p:txBody>
      </p:sp>
      <p:sp>
        <p:nvSpPr>
          <p:cNvPr id="59433" name="Line 47"/>
          <p:cNvSpPr>
            <a:spLocks noChangeShapeType="1"/>
          </p:cNvSpPr>
          <p:nvPr/>
        </p:nvSpPr>
        <p:spPr bwMode="auto">
          <a:xfrm flipV="1">
            <a:off x="3352800" y="5048250"/>
            <a:ext cx="1066800" cy="6667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39312" name="Rectangle 48"/>
          <p:cNvSpPr>
            <a:spLocks noChangeArrowheads="1"/>
          </p:cNvSpPr>
          <p:nvPr/>
        </p:nvSpPr>
        <p:spPr bwMode="auto">
          <a:xfrm>
            <a:off x="5029200" y="1143001"/>
            <a:ext cx="35512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rgbClr val="993366"/>
                </a:solidFill>
                <a:latin typeface="Tahoma" panose="020B0604030504040204" pitchFamily="34" charset="0"/>
              </a:rPr>
              <a:t>B-field</a:t>
            </a:r>
            <a:r>
              <a:rPr lang="en-US" altLang="zh-TW" sz="2400">
                <a:latin typeface="Tahoma" panose="020B0604030504040204" pitchFamily="34" charset="0"/>
              </a:rPr>
              <a:t> </a:t>
            </a:r>
            <a:r>
              <a:rPr lang="en-US" altLang="zh-TW" sz="2400" b="1">
                <a:latin typeface="Tahoma" panose="020B0604030504040204" pitchFamily="34" charset="0"/>
                <a:sym typeface="Symbol" panose="05050102010706020507" pitchFamily="18" charset="2"/>
              </a:rPr>
              <a:t></a:t>
            </a:r>
            <a:r>
              <a:rPr lang="en-US" altLang="zh-TW" sz="2400">
                <a:latin typeface="Tahoma" panose="020B0604030504040204" pitchFamily="34" charset="0"/>
                <a:sym typeface="Symbol" panose="05050102010706020507" pitchFamily="18" charset="2"/>
              </a:rPr>
              <a:t> to 0 as </a:t>
            </a:r>
          </a:p>
          <a:p>
            <a:pPr eaLnBrk="1" hangingPunct="1"/>
            <a:r>
              <a:rPr lang="en-US" altLang="zh-TW" sz="2400">
                <a:solidFill>
                  <a:schemeClr val="accent2"/>
                </a:solidFill>
                <a:latin typeface="Tahoma" panose="020B0604030504040204" pitchFamily="34" charset="0"/>
              </a:rPr>
              <a:t>secondary </a:t>
            </a:r>
            <a:r>
              <a:rPr lang="en-US" altLang="zh-TW" sz="2400" i="1">
                <a:solidFill>
                  <a:schemeClr val="accent2"/>
                </a:solidFill>
                <a:latin typeface="Tahoma" panose="020B0604030504040204" pitchFamily="34" charset="0"/>
              </a:rPr>
              <a:t>I</a:t>
            </a:r>
            <a:r>
              <a:rPr lang="en-US" altLang="zh-TW" sz="2400" i="1">
                <a:solidFill>
                  <a:schemeClr val="tx2"/>
                </a:solidFill>
                <a:latin typeface="Tahoma" panose="020B0604030504040204" pitchFamily="34" charset="0"/>
              </a:rPr>
              <a:t> </a:t>
            </a:r>
            <a:r>
              <a:rPr lang="en-US" altLang="zh-TW" sz="2400" b="1">
                <a:latin typeface="Tahoma" panose="020B0604030504040204" pitchFamily="34" charset="0"/>
                <a:sym typeface="Symbol" panose="05050102010706020507" pitchFamily="18" charset="2"/>
              </a:rPr>
              <a:t></a:t>
            </a:r>
            <a:r>
              <a:rPr lang="en-US" altLang="zh-TW" sz="2400">
                <a:latin typeface="Tahoma" panose="020B0604030504040204" pitchFamily="34" charset="0"/>
                <a:sym typeface="Symbol" panose="05050102010706020507" pitchFamily="18" charset="2"/>
              </a:rPr>
              <a:t> to 0</a:t>
            </a:r>
          </a:p>
        </p:txBody>
      </p:sp>
      <p:sp>
        <p:nvSpPr>
          <p:cNvPr id="139313" name="Line 49"/>
          <p:cNvSpPr>
            <a:spLocks noChangeShapeType="1"/>
          </p:cNvSpPr>
          <p:nvPr/>
        </p:nvSpPr>
        <p:spPr bwMode="auto">
          <a:xfrm flipH="1" flipV="1">
            <a:off x="8153400" y="4572000"/>
            <a:ext cx="762000" cy="609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pic>
        <p:nvPicPr>
          <p:cNvPr id="59436" name="Picture 50"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9296401" y="3352800"/>
            <a:ext cx="938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15" name="Line 51"/>
          <p:cNvSpPr>
            <a:spLocks noChangeShapeType="1"/>
          </p:cNvSpPr>
          <p:nvPr/>
        </p:nvSpPr>
        <p:spPr bwMode="auto">
          <a:xfrm flipV="1">
            <a:off x="9769475" y="3740151"/>
            <a:ext cx="0" cy="37147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nvGrpSpPr>
          <p:cNvPr id="59438" name="Group 52"/>
          <p:cNvGrpSpPr>
            <a:grpSpLocks/>
          </p:cNvGrpSpPr>
          <p:nvPr/>
        </p:nvGrpSpPr>
        <p:grpSpPr bwMode="auto">
          <a:xfrm>
            <a:off x="2919414" y="3130550"/>
            <a:ext cx="1747837" cy="1493838"/>
            <a:chOff x="543" y="1972"/>
            <a:chExt cx="1101" cy="941"/>
          </a:xfrm>
        </p:grpSpPr>
        <p:sp>
          <p:nvSpPr>
            <p:cNvPr id="59453" name="Line 53"/>
            <p:cNvSpPr>
              <a:spLocks noChangeShapeType="1"/>
            </p:cNvSpPr>
            <p:nvPr/>
          </p:nvSpPr>
          <p:spPr bwMode="auto">
            <a:xfrm>
              <a:off x="808" y="1972"/>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4" name="Line 54"/>
            <p:cNvSpPr>
              <a:spLocks noChangeShapeType="1"/>
            </p:cNvSpPr>
            <p:nvPr/>
          </p:nvSpPr>
          <p:spPr bwMode="auto">
            <a:xfrm flipH="1">
              <a:off x="1548" y="204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5" name="Line 55"/>
            <p:cNvSpPr>
              <a:spLocks noChangeShapeType="1"/>
            </p:cNvSpPr>
            <p:nvPr/>
          </p:nvSpPr>
          <p:spPr bwMode="auto">
            <a:xfrm flipH="1">
              <a:off x="1548" y="215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6" name="Line 56"/>
            <p:cNvSpPr>
              <a:spLocks noChangeShapeType="1"/>
            </p:cNvSpPr>
            <p:nvPr/>
          </p:nvSpPr>
          <p:spPr bwMode="auto">
            <a:xfrm flipH="1">
              <a:off x="1548" y="225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7" name="Line 57"/>
            <p:cNvSpPr>
              <a:spLocks noChangeShapeType="1"/>
            </p:cNvSpPr>
            <p:nvPr/>
          </p:nvSpPr>
          <p:spPr bwMode="auto">
            <a:xfrm flipH="1">
              <a:off x="1548" y="236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8" name="Line 58"/>
            <p:cNvSpPr>
              <a:spLocks noChangeShapeType="1"/>
            </p:cNvSpPr>
            <p:nvPr/>
          </p:nvSpPr>
          <p:spPr bwMode="auto">
            <a:xfrm flipH="1">
              <a:off x="1548" y="2470"/>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9" name="Line 59"/>
            <p:cNvSpPr>
              <a:spLocks noChangeShapeType="1"/>
            </p:cNvSpPr>
            <p:nvPr/>
          </p:nvSpPr>
          <p:spPr bwMode="auto">
            <a:xfrm flipH="1">
              <a:off x="1548" y="2581"/>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0" name="Line 60"/>
            <p:cNvSpPr>
              <a:spLocks noChangeShapeType="1"/>
            </p:cNvSpPr>
            <p:nvPr/>
          </p:nvSpPr>
          <p:spPr bwMode="auto">
            <a:xfrm flipH="1">
              <a:off x="1548" y="2683"/>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1" name="Line 61"/>
            <p:cNvSpPr>
              <a:spLocks noChangeShapeType="1"/>
            </p:cNvSpPr>
            <p:nvPr/>
          </p:nvSpPr>
          <p:spPr bwMode="auto">
            <a:xfrm flipH="1">
              <a:off x="1548" y="2788"/>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2" name="Line 62"/>
            <p:cNvSpPr>
              <a:spLocks noChangeShapeType="1"/>
            </p:cNvSpPr>
            <p:nvPr/>
          </p:nvSpPr>
          <p:spPr bwMode="auto">
            <a:xfrm flipH="1">
              <a:off x="1548" y="2899"/>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63" name="Line 63"/>
            <p:cNvSpPr>
              <a:spLocks noChangeShapeType="1"/>
            </p:cNvSpPr>
            <p:nvPr/>
          </p:nvSpPr>
          <p:spPr bwMode="auto">
            <a:xfrm flipH="1">
              <a:off x="543" y="2913"/>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139328" name="Rectangle 64"/>
          <p:cNvSpPr>
            <a:spLocks noChangeArrowheads="1"/>
          </p:cNvSpPr>
          <p:nvPr/>
        </p:nvSpPr>
        <p:spPr bwMode="auto">
          <a:xfrm>
            <a:off x="7391400" y="4913314"/>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latin typeface="Tahoma" panose="020B0604030504040204" pitchFamily="34" charset="0"/>
              </a:rPr>
              <a:t>steady </a:t>
            </a:r>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a:t>
            </a:r>
            <a:endParaRPr lang="en-US" altLang="zh-TW" sz="2400">
              <a:latin typeface="Tahoma" panose="020B0604030504040204" pitchFamily="34" charset="0"/>
              <a:sym typeface="Symbol" panose="05050102010706020507" pitchFamily="18" charset="2"/>
            </a:endParaRPr>
          </a:p>
          <a:p>
            <a:pPr eaLnBrk="1" hangingPunct="1"/>
            <a:r>
              <a:rPr lang="en-US" altLang="zh-TW" sz="2400">
                <a:latin typeface="Tahoma" panose="020B0604030504040204" pitchFamily="34" charset="0"/>
                <a:sym typeface="Symbol" panose="05050102010706020507" pitchFamily="18" charset="2"/>
              </a:rPr>
              <a:t> no induced voltage</a:t>
            </a:r>
          </a:p>
          <a:p>
            <a:pPr eaLnBrk="1" hangingPunct="1"/>
            <a:r>
              <a:rPr lang="en-US" altLang="zh-TW" sz="2400">
                <a:latin typeface="Tahoma" panose="020B0604030504040204" pitchFamily="34" charset="0"/>
                <a:sym typeface="Symbol" panose="05050102010706020507" pitchFamily="18" charset="2"/>
              </a:rPr>
              <a:t></a:t>
            </a:r>
            <a:r>
              <a:rPr lang="en-US" altLang="zh-TW" sz="2400">
                <a:solidFill>
                  <a:schemeClr val="accent2"/>
                </a:solidFill>
                <a:latin typeface="Tahoma" panose="020B0604030504040204" pitchFamily="34" charset="0"/>
                <a:sym typeface="Symbol" panose="05050102010706020507" pitchFamily="18" charset="2"/>
              </a:rPr>
              <a:t> </a:t>
            </a:r>
            <a:r>
              <a:rPr lang="en-US" altLang="zh-TW" sz="2400">
                <a:solidFill>
                  <a:schemeClr val="accent2"/>
                </a:solidFill>
                <a:latin typeface="Tahoma" panose="020B0604030504040204" pitchFamily="34" charset="0"/>
              </a:rPr>
              <a:t>secondary </a:t>
            </a:r>
            <a:r>
              <a:rPr lang="en-US" altLang="zh-TW" sz="2400" i="1">
                <a:solidFill>
                  <a:schemeClr val="accent2"/>
                </a:solidFill>
                <a:latin typeface="Tahoma" panose="020B0604030504040204" pitchFamily="34" charset="0"/>
              </a:rPr>
              <a:t>I</a:t>
            </a:r>
            <a:r>
              <a:rPr lang="en-US" altLang="zh-TW" sz="2400" i="1">
                <a:solidFill>
                  <a:schemeClr val="tx2"/>
                </a:solidFill>
                <a:latin typeface="Tahoma" panose="020B0604030504040204" pitchFamily="34" charset="0"/>
              </a:rPr>
              <a:t> </a:t>
            </a:r>
            <a:r>
              <a:rPr lang="en-US" altLang="zh-TW" sz="2400" b="1">
                <a:latin typeface="Tahoma" panose="020B0604030504040204" pitchFamily="34" charset="0"/>
                <a:sym typeface="Symbol" panose="05050102010706020507" pitchFamily="18" charset="2"/>
              </a:rPr>
              <a:t></a:t>
            </a:r>
            <a:r>
              <a:rPr lang="en-US" altLang="zh-TW" sz="2400">
                <a:latin typeface="Tahoma" panose="020B0604030504040204" pitchFamily="34" charset="0"/>
                <a:sym typeface="Symbol" panose="05050102010706020507" pitchFamily="18" charset="2"/>
              </a:rPr>
              <a:t> to 0</a:t>
            </a:r>
          </a:p>
        </p:txBody>
      </p:sp>
      <p:grpSp>
        <p:nvGrpSpPr>
          <p:cNvPr id="59440" name="Group 65"/>
          <p:cNvGrpSpPr>
            <a:grpSpLocks/>
          </p:cNvGrpSpPr>
          <p:nvPr/>
        </p:nvGrpSpPr>
        <p:grpSpPr bwMode="auto">
          <a:xfrm>
            <a:off x="7791450" y="3098801"/>
            <a:ext cx="1327150" cy="1471613"/>
            <a:chOff x="3516" y="1952"/>
            <a:chExt cx="836" cy="927"/>
          </a:xfrm>
        </p:grpSpPr>
        <p:sp>
          <p:nvSpPr>
            <p:cNvPr id="59442" name="Line 66"/>
            <p:cNvSpPr>
              <a:spLocks noChangeShapeType="1"/>
            </p:cNvSpPr>
            <p:nvPr/>
          </p:nvSpPr>
          <p:spPr bwMode="auto">
            <a:xfrm>
              <a:off x="4284" y="1952"/>
              <a:ext cx="68"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3" name="Line 67"/>
            <p:cNvSpPr>
              <a:spLocks noChangeShapeType="1"/>
            </p:cNvSpPr>
            <p:nvPr/>
          </p:nvSpPr>
          <p:spPr bwMode="auto">
            <a:xfrm flipH="1">
              <a:off x="3516" y="2027"/>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4" name="Line 68"/>
            <p:cNvSpPr>
              <a:spLocks noChangeShapeType="1"/>
            </p:cNvSpPr>
            <p:nvPr/>
          </p:nvSpPr>
          <p:spPr bwMode="auto">
            <a:xfrm flipH="1">
              <a:off x="3516" y="2132"/>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5" name="Line 69"/>
            <p:cNvSpPr>
              <a:spLocks noChangeShapeType="1"/>
            </p:cNvSpPr>
            <p:nvPr/>
          </p:nvSpPr>
          <p:spPr bwMode="auto">
            <a:xfrm flipH="1">
              <a:off x="3516" y="2237"/>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6" name="Line 70"/>
            <p:cNvSpPr>
              <a:spLocks noChangeShapeType="1"/>
            </p:cNvSpPr>
            <p:nvPr/>
          </p:nvSpPr>
          <p:spPr bwMode="auto">
            <a:xfrm flipH="1">
              <a:off x="3516" y="2342"/>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7" name="Line 71"/>
            <p:cNvSpPr>
              <a:spLocks noChangeShapeType="1"/>
            </p:cNvSpPr>
            <p:nvPr/>
          </p:nvSpPr>
          <p:spPr bwMode="auto">
            <a:xfrm flipH="1">
              <a:off x="3516" y="2450"/>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8" name="Line 72"/>
            <p:cNvSpPr>
              <a:spLocks noChangeShapeType="1"/>
            </p:cNvSpPr>
            <p:nvPr/>
          </p:nvSpPr>
          <p:spPr bwMode="auto">
            <a:xfrm flipH="1">
              <a:off x="3516" y="2561"/>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49" name="Line 73"/>
            <p:cNvSpPr>
              <a:spLocks noChangeShapeType="1"/>
            </p:cNvSpPr>
            <p:nvPr/>
          </p:nvSpPr>
          <p:spPr bwMode="auto">
            <a:xfrm flipH="1">
              <a:off x="3516" y="2663"/>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0" name="Line 74"/>
            <p:cNvSpPr>
              <a:spLocks noChangeShapeType="1"/>
            </p:cNvSpPr>
            <p:nvPr/>
          </p:nvSpPr>
          <p:spPr bwMode="auto">
            <a:xfrm flipH="1">
              <a:off x="3516" y="2768"/>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1" name="Line 75"/>
            <p:cNvSpPr>
              <a:spLocks noChangeShapeType="1"/>
            </p:cNvSpPr>
            <p:nvPr/>
          </p:nvSpPr>
          <p:spPr bwMode="auto">
            <a:xfrm flipH="1">
              <a:off x="3516" y="2879"/>
              <a:ext cx="96"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59452" name="Line 76"/>
            <p:cNvSpPr>
              <a:spLocks noChangeShapeType="1"/>
            </p:cNvSpPr>
            <p:nvPr/>
          </p:nvSpPr>
          <p:spPr bwMode="auto">
            <a:xfrm flipH="1">
              <a:off x="4250" y="2876"/>
              <a:ext cx="68" cy="0"/>
            </a:xfrm>
            <a:prstGeom prst="line">
              <a:avLst/>
            </a:prstGeom>
            <a:noFill/>
            <a:ln w="63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139341" name="Line 77"/>
          <p:cNvSpPr>
            <a:spLocks noChangeShapeType="1"/>
          </p:cNvSpPr>
          <p:nvPr/>
        </p:nvSpPr>
        <p:spPr bwMode="auto">
          <a:xfrm flipH="1" flipV="1">
            <a:off x="6248400" y="1905000"/>
            <a:ext cx="685800" cy="685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Tree>
    <p:extLst>
      <p:ext uri="{BB962C8B-B14F-4D97-AF65-F5344CB8AC3E}">
        <p14:creationId xmlns:p14="http://schemas.microsoft.com/office/powerpoint/2010/main" val="2743757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9313"/>
                                        </p:tgtEl>
                                        <p:attrNameLst>
                                          <p:attrName>style.visibility</p:attrName>
                                        </p:attrNameLst>
                                      </p:cBhvr>
                                      <p:to>
                                        <p:strVal val="visible"/>
                                      </p:to>
                                    </p:set>
                                    <p:animEffect transition="in" filter="wipe(up)">
                                      <p:cBhvr>
                                        <p:cTn id="7" dur="500"/>
                                        <p:tgtEl>
                                          <p:spTgt spid="139313"/>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393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9341"/>
                                        </p:tgtEl>
                                        <p:attrNameLst>
                                          <p:attrName>style.visibility</p:attrName>
                                        </p:attrNameLst>
                                      </p:cBhvr>
                                      <p:to>
                                        <p:strVal val="visible"/>
                                      </p:to>
                                    </p:set>
                                    <p:animEffect transition="in" filter="wipe(down)">
                                      <p:cBhvr>
                                        <p:cTn id="15" dur="500"/>
                                        <p:tgtEl>
                                          <p:spTgt spid="139341"/>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39312"/>
                                        </p:tgtEl>
                                        <p:attrNameLst>
                                          <p:attrName>style.visibility</p:attrName>
                                        </p:attrNameLst>
                                      </p:cBhvr>
                                      <p:to>
                                        <p:strVal val="visible"/>
                                      </p:to>
                                    </p:set>
                                  </p:childTnLst>
                                </p:cTn>
                              </p:par>
                            </p:childTnLst>
                          </p:cTn>
                        </p:par>
                        <p:par>
                          <p:cTn id="19" fill="hold" nodeType="afterGroup">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139315"/>
                                        </p:tgtEl>
                                        <p:attrNameLst>
                                          <p:attrName>style.visibility</p:attrName>
                                        </p:attrNameLst>
                                      </p:cBhvr>
                                      <p:to>
                                        <p:strVal val="visible"/>
                                      </p:to>
                                    </p:set>
                                    <p:animEffect transition="in" filter="wipe(down)">
                                      <p:cBhvr>
                                        <p:cTn id="22" dur="500"/>
                                        <p:tgtEl>
                                          <p:spTgt spid="13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12" grpId="0" autoUpdateAnimBg="0"/>
      <p:bldP spid="139313" grpId="0" animBg="1"/>
      <p:bldP spid="139315" grpId="0" animBg="1"/>
      <p:bldP spid="139328" grpId="0" autoUpdateAnimBg="0"/>
      <p:bldP spid="1393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2990850" y="1173164"/>
            <a:ext cx="556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latin typeface="Times New Roman" panose="02020603050405020304" pitchFamily="18" charset="0"/>
              </a:rPr>
              <a:t>When the switch is open…</a:t>
            </a:r>
          </a:p>
        </p:txBody>
      </p:sp>
      <p:sp>
        <p:nvSpPr>
          <p:cNvPr id="60420" name="Line 4"/>
          <p:cNvSpPr>
            <a:spLocks noChangeShapeType="1"/>
          </p:cNvSpPr>
          <p:nvPr/>
        </p:nvSpPr>
        <p:spPr bwMode="auto">
          <a:xfrm flipH="1">
            <a:off x="2838451" y="3135313"/>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21" name="Line 5"/>
          <p:cNvSpPr>
            <a:spLocks noChangeShapeType="1"/>
          </p:cNvSpPr>
          <p:nvPr/>
        </p:nvSpPr>
        <p:spPr bwMode="auto">
          <a:xfrm>
            <a:off x="7554913" y="3105150"/>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40294" name="AutoShape 6"/>
          <p:cNvSpPr>
            <a:spLocks noChangeArrowheads="1"/>
          </p:cNvSpPr>
          <p:nvPr/>
        </p:nvSpPr>
        <p:spPr bwMode="auto">
          <a:xfrm>
            <a:off x="4217988"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60423" name="AutoShape 7"/>
          <p:cNvSpPr>
            <a:spLocks noChangeAspect="1" noChangeArrowheads="1"/>
          </p:cNvSpPr>
          <p:nvPr/>
        </p:nvSpPr>
        <p:spPr bwMode="auto">
          <a:xfrm>
            <a:off x="5243514" y="2881313"/>
            <a:ext cx="2295525" cy="1973262"/>
          </a:xfrm>
          <a:prstGeom prst="roundRect">
            <a:avLst>
              <a:gd name="adj" fmla="val 16667"/>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2" name="Group 8"/>
          <p:cNvGrpSpPr>
            <a:grpSpLocks/>
          </p:cNvGrpSpPr>
          <p:nvPr/>
        </p:nvGrpSpPr>
        <p:grpSpPr bwMode="auto">
          <a:xfrm>
            <a:off x="4567238" y="2298701"/>
            <a:ext cx="3638550" cy="3133725"/>
            <a:chOff x="1804" y="1528"/>
            <a:chExt cx="2292" cy="1974"/>
          </a:xfrm>
        </p:grpSpPr>
        <p:sp>
          <p:nvSpPr>
            <p:cNvPr id="60477" name="AutoShape 9"/>
            <p:cNvSpPr>
              <a:spLocks noChangeAspect="1" noChangeArrowheads="1"/>
            </p:cNvSpPr>
            <p:nvPr/>
          </p:nvSpPr>
          <p:spPr bwMode="auto">
            <a:xfrm>
              <a:off x="1804" y="1531"/>
              <a:ext cx="2292" cy="1971"/>
            </a:xfrm>
            <a:prstGeom prst="roundRect">
              <a:avLst>
                <a:gd name="adj" fmla="val 16667"/>
              </a:avLst>
            </a:prstGeom>
            <a:noFill/>
            <a:ln w="508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0478" name="Line 10"/>
            <p:cNvSpPr>
              <a:spLocks noChangeShapeType="1"/>
            </p:cNvSpPr>
            <p:nvPr/>
          </p:nvSpPr>
          <p:spPr bwMode="auto">
            <a:xfrm flipH="1">
              <a:off x="2908" y="1528"/>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79" name="Line 11"/>
            <p:cNvSpPr>
              <a:spLocks noChangeShapeType="1"/>
            </p:cNvSpPr>
            <p:nvPr/>
          </p:nvSpPr>
          <p:spPr bwMode="auto">
            <a:xfrm>
              <a:off x="2956" y="3502"/>
              <a:ext cx="6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60425" name="Freeform 12"/>
          <p:cNvSpPr>
            <a:spLocks noChangeAspect="1"/>
          </p:cNvSpPr>
          <p:nvPr/>
        </p:nvSpPr>
        <p:spPr bwMode="auto">
          <a:xfrm>
            <a:off x="7381876" y="31051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26" name="Freeform 13"/>
          <p:cNvSpPr>
            <a:spLocks noChangeAspect="1"/>
          </p:cNvSpPr>
          <p:nvPr/>
        </p:nvSpPr>
        <p:spPr bwMode="auto">
          <a:xfrm>
            <a:off x="7381876" y="3267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27" name="Freeform 14"/>
          <p:cNvSpPr>
            <a:spLocks noChangeAspect="1"/>
          </p:cNvSpPr>
          <p:nvPr/>
        </p:nvSpPr>
        <p:spPr bwMode="auto">
          <a:xfrm>
            <a:off x="7381876" y="34369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28" name="Freeform 15"/>
          <p:cNvSpPr>
            <a:spLocks noChangeAspect="1"/>
          </p:cNvSpPr>
          <p:nvPr/>
        </p:nvSpPr>
        <p:spPr bwMode="auto">
          <a:xfrm>
            <a:off x="7381876" y="35988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29" name="Freeform 16"/>
          <p:cNvSpPr>
            <a:spLocks noChangeAspect="1"/>
          </p:cNvSpPr>
          <p:nvPr/>
        </p:nvSpPr>
        <p:spPr bwMode="auto">
          <a:xfrm>
            <a:off x="7381876" y="3775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0" name="Freeform 17"/>
          <p:cNvSpPr>
            <a:spLocks noChangeAspect="1"/>
          </p:cNvSpPr>
          <p:nvPr/>
        </p:nvSpPr>
        <p:spPr bwMode="auto">
          <a:xfrm>
            <a:off x="7381876" y="39481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1" name="Freeform 18"/>
          <p:cNvSpPr>
            <a:spLocks noChangeAspect="1"/>
          </p:cNvSpPr>
          <p:nvPr/>
        </p:nvSpPr>
        <p:spPr bwMode="auto">
          <a:xfrm>
            <a:off x="7381876" y="41100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2" name="Freeform 19"/>
          <p:cNvSpPr>
            <a:spLocks noChangeAspect="1"/>
          </p:cNvSpPr>
          <p:nvPr/>
        </p:nvSpPr>
        <p:spPr bwMode="auto">
          <a:xfrm>
            <a:off x="7381876" y="42799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3" name="Freeform 20"/>
          <p:cNvSpPr>
            <a:spLocks noChangeAspect="1"/>
          </p:cNvSpPr>
          <p:nvPr/>
        </p:nvSpPr>
        <p:spPr bwMode="auto">
          <a:xfrm>
            <a:off x="7372351" y="4441826"/>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4" name="Line 21"/>
          <p:cNvSpPr>
            <a:spLocks noChangeShapeType="1"/>
          </p:cNvSpPr>
          <p:nvPr/>
        </p:nvSpPr>
        <p:spPr bwMode="auto">
          <a:xfrm>
            <a:off x="8561388" y="4578350"/>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35" name="Line 22"/>
          <p:cNvSpPr>
            <a:spLocks noChangeShapeType="1"/>
          </p:cNvSpPr>
          <p:nvPr/>
        </p:nvSpPr>
        <p:spPr bwMode="auto">
          <a:xfrm>
            <a:off x="9932988" y="3105150"/>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36" name="Freeform 23"/>
          <p:cNvSpPr>
            <a:spLocks noChangeAspect="1"/>
          </p:cNvSpPr>
          <p:nvPr/>
        </p:nvSpPr>
        <p:spPr bwMode="auto">
          <a:xfrm flipH="1">
            <a:off x="4105276" y="31353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7" name="Freeform 24"/>
          <p:cNvSpPr>
            <a:spLocks noChangeAspect="1"/>
          </p:cNvSpPr>
          <p:nvPr/>
        </p:nvSpPr>
        <p:spPr bwMode="auto">
          <a:xfrm flipH="1">
            <a:off x="4105276" y="3297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8" name="Freeform 25"/>
          <p:cNvSpPr>
            <a:spLocks noChangeAspect="1"/>
          </p:cNvSpPr>
          <p:nvPr/>
        </p:nvSpPr>
        <p:spPr bwMode="auto">
          <a:xfrm flipH="1">
            <a:off x="4105276" y="34671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39" name="Freeform 26"/>
          <p:cNvSpPr>
            <a:spLocks noChangeAspect="1"/>
          </p:cNvSpPr>
          <p:nvPr/>
        </p:nvSpPr>
        <p:spPr bwMode="auto">
          <a:xfrm flipH="1">
            <a:off x="4105276" y="36290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0" name="Freeform 27"/>
          <p:cNvSpPr>
            <a:spLocks noChangeAspect="1"/>
          </p:cNvSpPr>
          <p:nvPr/>
        </p:nvSpPr>
        <p:spPr bwMode="auto">
          <a:xfrm flipH="1">
            <a:off x="4105276" y="3805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1" name="Freeform 28"/>
          <p:cNvSpPr>
            <a:spLocks noChangeAspect="1"/>
          </p:cNvSpPr>
          <p:nvPr/>
        </p:nvSpPr>
        <p:spPr bwMode="auto">
          <a:xfrm flipH="1">
            <a:off x="4105276" y="39782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2" name="Freeform 29"/>
          <p:cNvSpPr>
            <a:spLocks noChangeAspect="1"/>
          </p:cNvSpPr>
          <p:nvPr/>
        </p:nvSpPr>
        <p:spPr bwMode="auto">
          <a:xfrm flipH="1">
            <a:off x="4105276" y="41402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3" name="Freeform 30"/>
          <p:cNvSpPr>
            <a:spLocks noChangeAspect="1"/>
          </p:cNvSpPr>
          <p:nvPr/>
        </p:nvSpPr>
        <p:spPr bwMode="auto">
          <a:xfrm flipH="1">
            <a:off x="4105276" y="43100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4" name="Freeform 31"/>
          <p:cNvSpPr>
            <a:spLocks noChangeAspect="1"/>
          </p:cNvSpPr>
          <p:nvPr/>
        </p:nvSpPr>
        <p:spPr bwMode="auto">
          <a:xfrm flipH="1">
            <a:off x="4214813" y="4471989"/>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45" name="Line 32"/>
          <p:cNvSpPr>
            <a:spLocks noChangeShapeType="1"/>
          </p:cNvSpPr>
          <p:nvPr/>
        </p:nvSpPr>
        <p:spPr bwMode="auto">
          <a:xfrm flipH="1">
            <a:off x="2846388" y="3135313"/>
            <a:ext cx="0" cy="658812"/>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46" name="Line 33"/>
          <p:cNvSpPr>
            <a:spLocks noChangeShapeType="1"/>
          </p:cNvSpPr>
          <p:nvPr/>
        </p:nvSpPr>
        <p:spPr bwMode="auto">
          <a:xfrm flipH="1">
            <a:off x="2846388" y="3987800"/>
            <a:ext cx="0" cy="623888"/>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47" name="Line 34"/>
          <p:cNvSpPr>
            <a:spLocks noChangeShapeType="1"/>
          </p:cNvSpPr>
          <p:nvPr/>
        </p:nvSpPr>
        <p:spPr bwMode="auto">
          <a:xfrm>
            <a:off x="2533650" y="37909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48" name="Line 35"/>
          <p:cNvSpPr>
            <a:spLocks noChangeShapeType="1"/>
          </p:cNvSpPr>
          <p:nvPr/>
        </p:nvSpPr>
        <p:spPr bwMode="auto">
          <a:xfrm>
            <a:off x="2674938" y="3935413"/>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49" name="Line 36"/>
          <p:cNvSpPr>
            <a:spLocks noChangeShapeType="1"/>
          </p:cNvSpPr>
          <p:nvPr/>
        </p:nvSpPr>
        <p:spPr bwMode="auto">
          <a:xfrm flipH="1">
            <a:off x="2846388"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50" name="Line 37"/>
          <p:cNvSpPr>
            <a:spLocks noChangeShapeType="1"/>
          </p:cNvSpPr>
          <p:nvPr/>
        </p:nvSpPr>
        <p:spPr bwMode="auto">
          <a:xfrm flipH="1">
            <a:off x="3684588"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51" name="Oval 38"/>
          <p:cNvSpPr>
            <a:spLocks noChangeArrowheads="1"/>
          </p:cNvSpPr>
          <p:nvPr/>
        </p:nvSpPr>
        <p:spPr bwMode="auto">
          <a:xfrm>
            <a:off x="3355975"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0452" name="Oval 39"/>
          <p:cNvSpPr>
            <a:spLocks noChangeArrowheads="1"/>
          </p:cNvSpPr>
          <p:nvPr/>
        </p:nvSpPr>
        <p:spPr bwMode="auto">
          <a:xfrm>
            <a:off x="3608388"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140328" name="Line 40"/>
          <p:cNvSpPr>
            <a:spLocks noChangeShapeType="1"/>
          </p:cNvSpPr>
          <p:nvPr/>
        </p:nvSpPr>
        <p:spPr bwMode="auto">
          <a:xfrm flipV="1">
            <a:off x="3394076" y="4568826"/>
            <a:ext cx="258763" cy="79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nvGrpSpPr>
          <p:cNvPr id="3" name="Group 41"/>
          <p:cNvGrpSpPr>
            <a:grpSpLocks/>
          </p:cNvGrpSpPr>
          <p:nvPr/>
        </p:nvGrpSpPr>
        <p:grpSpPr bwMode="auto">
          <a:xfrm>
            <a:off x="3367089" y="4191001"/>
            <a:ext cx="395287" cy="390525"/>
            <a:chOff x="724" y="2640"/>
            <a:chExt cx="249" cy="246"/>
          </a:xfrm>
        </p:grpSpPr>
        <p:sp>
          <p:nvSpPr>
            <p:cNvPr id="60475" name="Arc 42"/>
            <p:cNvSpPr>
              <a:spLocks noChangeAspect="1"/>
            </p:cNvSpPr>
            <p:nvPr/>
          </p:nvSpPr>
          <p:spPr bwMode="auto">
            <a:xfrm rot="16200000" flipV="1">
              <a:off x="780" y="2641"/>
              <a:ext cx="193" cy="192"/>
            </a:xfrm>
            <a:custGeom>
              <a:avLst/>
              <a:gdLst>
                <a:gd name="T0" fmla="*/ 0 w 21600"/>
                <a:gd name="T1" fmla="*/ 0 h 21444"/>
                <a:gd name="T2" fmla="*/ 2 w 21600"/>
                <a:gd name="T3" fmla="*/ 2 h 21444"/>
                <a:gd name="T4" fmla="*/ 0 w 21600"/>
                <a:gd name="T5" fmla="*/ 2 h 21444"/>
                <a:gd name="T6" fmla="*/ 0 60000 65536"/>
                <a:gd name="T7" fmla="*/ 0 60000 65536"/>
                <a:gd name="T8" fmla="*/ 0 60000 65536"/>
                <a:gd name="T9" fmla="*/ 0 w 21600"/>
                <a:gd name="T10" fmla="*/ 0 h 21444"/>
                <a:gd name="T11" fmla="*/ 21600 w 21600"/>
                <a:gd name="T12" fmla="*/ 21444 h 21444"/>
              </a:gdLst>
              <a:ahLst/>
              <a:cxnLst>
                <a:cxn ang="T6">
                  <a:pos x="T0" y="T1"/>
                </a:cxn>
                <a:cxn ang="T7">
                  <a:pos x="T2" y="T3"/>
                </a:cxn>
                <a:cxn ang="T8">
                  <a:pos x="T4" y="T5"/>
                </a:cxn>
              </a:cxnLst>
              <a:rect l="T9" t="T10" r="T11" b="T12"/>
              <a:pathLst>
                <a:path w="21600" h="21444" fill="none" extrusionOk="0">
                  <a:moveTo>
                    <a:pt x="2592" y="0"/>
                  </a:moveTo>
                  <a:cubicBezTo>
                    <a:pt x="13440" y="1311"/>
                    <a:pt x="21600" y="10517"/>
                    <a:pt x="21600" y="21444"/>
                  </a:cubicBezTo>
                </a:path>
                <a:path w="21600" h="21444" stroke="0" extrusionOk="0">
                  <a:moveTo>
                    <a:pt x="2592" y="0"/>
                  </a:moveTo>
                  <a:cubicBezTo>
                    <a:pt x="13440" y="1311"/>
                    <a:pt x="21600" y="10517"/>
                    <a:pt x="21600" y="21444"/>
                  </a:cubicBezTo>
                  <a:lnTo>
                    <a:pt x="0" y="21444"/>
                  </a:lnTo>
                  <a:lnTo>
                    <a:pt x="2592" y="0"/>
                  </a:lnTo>
                  <a:close/>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0476" name="Line 43"/>
            <p:cNvSpPr>
              <a:spLocks noChangeShapeType="1"/>
            </p:cNvSpPr>
            <p:nvPr/>
          </p:nvSpPr>
          <p:spPr bwMode="auto">
            <a:xfrm flipV="1">
              <a:off x="724" y="2752"/>
              <a:ext cx="15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4" name="Group 44"/>
          <p:cNvGrpSpPr>
            <a:grpSpLocks/>
          </p:cNvGrpSpPr>
          <p:nvPr/>
        </p:nvGrpSpPr>
        <p:grpSpPr bwMode="auto">
          <a:xfrm>
            <a:off x="4567238" y="2298701"/>
            <a:ext cx="3638550" cy="3133725"/>
            <a:chOff x="1804" y="1528"/>
            <a:chExt cx="2292" cy="1974"/>
          </a:xfrm>
        </p:grpSpPr>
        <p:sp>
          <p:nvSpPr>
            <p:cNvPr id="60472" name="AutoShape 45"/>
            <p:cNvSpPr>
              <a:spLocks noChangeAspect="1" noChangeArrowheads="1"/>
            </p:cNvSpPr>
            <p:nvPr/>
          </p:nvSpPr>
          <p:spPr bwMode="auto">
            <a:xfrm>
              <a:off x="1804" y="1531"/>
              <a:ext cx="2292" cy="1971"/>
            </a:xfrm>
            <a:prstGeom prst="roundRect">
              <a:avLst>
                <a:gd name="adj" fmla="val 16667"/>
              </a:avLst>
            </a:pr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0473" name="Line 46"/>
            <p:cNvSpPr>
              <a:spLocks noChangeShapeType="1"/>
            </p:cNvSpPr>
            <p:nvPr/>
          </p:nvSpPr>
          <p:spPr bwMode="auto">
            <a:xfrm flipH="1">
              <a:off x="2908" y="1528"/>
              <a:ext cx="68" cy="0"/>
            </a:xfrm>
            <a:prstGeom prst="line">
              <a:avLst/>
            </a:prstGeom>
            <a:noFill/>
            <a:ln w="158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74" name="Line 47"/>
            <p:cNvSpPr>
              <a:spLocks noChangeShapeType="1"/>
            </p:cNvSpPr>
            <p:nvPr/>
          </p:nvSpPr>
          <p:spPr bwMode="auto">
            <a:xfrm>
              <a:off x="2956" y="3502"/>
              <a:ext cx="68" cy="0"/>
            </a:xfrm>
            <a:prstGeom prst="line">
              <a:avLst/>
            </a:prstGeom>
            <a:noFill/>
            <a:ln w="158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140336" name="Rectangle 48"/>
          <p:cNvSpPr>
            <a:spLocks noChangeArrowheads="1"/>
          </p:cNvSpPr>
          <p:nvPr/>
        </p:nvSpPr>
        <p:spPr bwMode="auto">
          <a:xfrm>
            <a:off x="2609850" y="57912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collapses when </a:t>
            </a:r>
            <a:r>
              <a:rPr lang="en-US" altLang="zh-TW" sz="2400">
                <a:solidFill>
                  <a:schemeClr val="tx2"/>
                </a:solidFill>
                <a:latin typeface="Tahoma" panose="020B0604030504040204" pitchFamily="34" charset="0"/>
              </a:rPr>
              <a:t>primary </a:t>
            </a:r>
            <a:r>
              <a:rPr lang="en-US" altLang="zh-TW" sz="2400" i="1">
                <a:solidFill>
                  <a:schemeClr val="tx2"/>
                </a:solidFill>
                <a:latin typeface="Tahoma" panose="020B0604030504040204" pitchFamily="34" charset="0"/>
              </a:rPr>
              <a:t>I </a:t>
            </a:r>
            <a:r>
              <a:rPr lang="en-US" altLang="zh-TW" sz="2400">
                <a:latin typeface="Tahoma" panose="020B0604030504040204" pitchFamily="34" charset="0"/>
              </a:rPr>
              <a:t>is absent</a:t>
            </a:r>
          </a:p>
        </p:txBody>
      </p:sp>
      <p:pic>
        <p:nvPicPr>
          <p:cNvPr id="60457" name="Picture 49"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9467851" y="3352800"/>
            <a:ext cx="938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38" name="Line 50"/>
          <p:cNvSpPr>
            <a:spLocks noChangeShapeType="1"/>
          </p:cNvSpPr>
          <p:nvPr/>
        </p:nvSpPr>
        <p:spPr bwMode="auto">
          <a:xfrm flipV="1">
            <a:off x="3208338" y="5048250"/>
            <a:ext cx="1371600" cy="819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0459" name="Line 51"/>
          <p:cNvSpPr>
            <a:spLocks noChangeShapeType="1"/>
          </p:cNvSpPr>
          <p:nvPr/>
        </p:nvSpPr>
        <p:spPr bwMode="auto">
          <a:xfrm flipV="1">
            <a:off x="9929813" y="3698875"/>
            <a:ext cx="0" cy="40005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nvGrpSpPr>
          <p:cNvPr id="5" name="Group 52"/>
          <p:cNvGrpSpPr>
            <a:grpSpLocks/>
          </p:cNvGrpSpPr>
          <p:nvPr/>
        </p:nvGrpSpPr>
        <p:grpSpPr bwMode="auto">
          <a:xfrm>
            <a:off x="3090864" y="3130550"/>
            <a:ext cx="1747837" cy="1493838"/>
            <a:chOff x="543" y="1972"/>
            <a:chExt cx="1101" cy="941"/>
          </a:xfrm>
        </p:grpSpPr>
        <p:sp>
          <p:nvSpPr>
            <p:cNvPr id="60461" name="Line 53"/>
            <p:cNvSpPr>
              <a:spLocks noChangeShapeType="1"/>
            </p:cNvSpPr>
            <p:nvPr/>
          </p:nvSpPr>
          <p:spPr bwMode="auto">
            <a:xfrm>
              <a:off x="808" y="1972"/>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2" name="Line 54"/>
            <p:cNvSpPr>
              <a:spLocks noChangeShapeType="1"/>
            </p:cNvSpPr>
            <p:nvPr/>
          </p:nvSpPr>
          <p:spPr bwMode="auto">
            <a:xfrm flipH="1">
              <a:off x="1548" y="204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3" name="Line 55"/>
            <p:cNvSpPr>
              <a:spLocks noChangeShapeType="1"/>
            </p:cNvSpPr>
            <p:nvPr/>
          </p:nvSpPr>
          <p:spPr bwMode="auto">
            <a:xfrm flipH="1">
              <a:off x="1548" y="215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4" name="Line 56"/>
            <p:cNvSpPr>
              <a:spLocks noChangeShapeType="1"/>
            </p:cNvSpPr>
            <p:nvPr/>
          </p:nvSpPr>
          <p:spPr bwMode="auto">
            <a:xfrm flipH="1">
              <a:off x="1548" y="2257"/>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5" name="Line 57"/>
            <p:cNvSpPr>
              <a:spLocks noChangeShapeType="1"/>
            </p:cNvSpPr>
            <p:nvPr/>
          </p:nvSpPr>
          <p:spPr bwMode="auto">
            <a:xfrm flipH="1">
              <a:off x="1548" y="2362"/>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6" name="Line 58"/>
            <p:cNvSpPr>
              <a:spLocks noChangeShapeType="1"/>
            </p:cNvSpPr>
            <p:nvPr/>
          </p:nvSpPr>
          <p:spPr bwMode="auto">
            <a:xfrm flipH="1">
              <a:off x="1548" y="2470"/>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7" name="Line 59"/>
            <p:cNvSpPr>
              <a:spLocks noChangeShapeType="1"/>
            </p:cNvSpPr>
            <p:nvPr/>
          </p:nvSpPr>
          <p:spPr bwMode="auto">
            <a:xfrm flipH="1">
              <a:off x="1548" y="2581"/>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8" name="Line 60"/>
            <p:cNvSpPr>
              <a:spLocks noChangeShapeType="1"/>
            </p:cNvSpPr>
            <p:nvPr/>
          </p:nvSpPr>
          <p:spPr bwMode="auto">
            <a:xfrm flipH="1">
              <a:off x="1548" y="2683"/>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69" name="Line 61"/>
            <p:cNvSpPr>
              <a:spLocks noChangeShapeType="1"/>
            </p:cNvSpPr>
            <p:nvPr/>
          </p:nvSpPr>
          <p:spPr bwMode="auto">
            <a:xfrm flipH="1">
              <a:off x="1548" y="2788"/>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70" name="Line 62"/>
            <p:cNvSpPr>
              <a:spLocks noChangeShapeType="1"/>
            </p:cNvSpPr>
            <p:nvPr/>
          </p:nvSpPr>
          <p:spPr bwMode="auto">
            <a:xfrm flipH="1">
              <a:off x="1548" y="2899"/>
              <a:ext cx="96"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0471" name="Line 63"/>
            <p:cNvSpPr>
              <a:spLocks noChangeShapeType="1"/>
            </p:cNvSpPr>
            <p:nvPr/>
          </p:nvSpPr>
          <p:spPr bwMode="auto">
            <a:xfrm flipH="1">
              <a:off x="543" y="2913"/>
              <a:ext cx="68" cy="0"/>
            </a:xfrm>
            <a:prstGeom prst="line">
              <a:avLst/>
            </a:prstGeom>
            <a:noFill/>
            <a:ln w="317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65" name="Rectangle 2"/>
          <p:cNvSpPr txBox="1">
            <a:spLocks noChangeArrowheads="1"/>
          </p:cNvSpPr>
          <p:nvPr/>
        </p:nvSpPr>
        <p:spPr bwMode="auto">
          <a:xfrm>
            <a:off x="381000" y="304800"/>
            <a:ext cx="1053623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marL="952500" indent="-952500" eaLnBrk="1" hangingPunct="1"/>
            <a:r>
              <a:rPr lang="en-US" altLang="zh-TW" smtClean="0"/>
              <a:t>Mutual inductance</a:t>
            </a:r>
            <a:endParaRPr lang="en-US" altLang="zh-TW" dirty="0" smtClean="0"/>
          </a:p>
        </p:txBody>
      </p:sp>
    </p:spTree>
    <p:extLst>
      <p:ext uri="{BB962C8B-B14F-4D97-AF65-F5344CB8AC3E}">
        <p14:creationId xmlns:p14="http://schemas.microsoft.com/office/powerpoint/2010/main" val="38496661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40328"/>
                                        </p:tgtEl>
                                        <p:attrNameLst>
                                          <p:attrName>style.visibility</p:attrName>
                                        </p:attrNameLst>
                                      </p:cBhvr>
                                      <p:to>
                                        <p:strVal val="visible"/>
                                      </p:to>
                                    </p:set>
                                  </p:childTnLst>
                                  <p:subTnLst>
                                    <p:set>
                                      <p:cBhvr override="childStyle">
                                        <p:cTn dur="1" fill="hold" display="0" masterRel="nextClick" afterEffect="1"/>
                                        <p:tgtEl>
                                          <p:spTgt spid="140328"/>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40338"/>
                                        </p:tgtEl>
                                        <p:attrNameLst>
                                          <p:attrName>style.visibility</p:attrName>
                                        </p:attrNameLst>
                                      </p:cBhvr>
                                      <p:to>
                                        <p:strVal val="visible"/>
                                      </p:to>
                                    </p:set>
                                    <p:animEffect transition="in" filter="wipe(right)">
                                      <p:cBhvr>
                                        <p:cTn id="24" dur="500"/>
                                        <p:tgtEl>
                                          <p:spTgt spid="140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140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8" grpId="0" animBg="1"/>
      <p:bldP spid="140336" grpId="0" autoUpdateAnimBg="0"/>
      <p:bldP spid="1403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3"/>
          <p:cNvSpPr>
            <a:spLocks noChangeShapeType="1"/>
          </p:cNvSpPr>
          <p:nvPr/>
        </p:nvSpPr>
        <p:spPr bwMode="auto">
          <a:xfrm flipH="1">
            <a:off x="2638426" y="3135313"/>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44" name="Line 4"/>
          <p:cNvSpPr>
            <a:spLocks noChangeShapeType="1"/>
          </p:cNvSpPr>
          <p:nvPr/>
        </p:nvSpPr>
        <p:spPr bwMode="auto">
          <a:xfrm>
            <a:off x="7354888" y="3105150"/>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41317" name="AutoShape 5"/>
          <p:cNvSpPr>
            <a:spLocks noChangeArrowheads="1"/>
          </p:cNvSpPr>
          <p:nvPr/>
        </p:nvSpPr>
        <p:spPr bwMode="auto">
          <a:xfrm>
            <a:off x="4017963"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61446" name="AutoShape 6"/>
          <p:cNvSpPr>
            <a:spLocks noChangeAspect="1" noChangeArrowheads="1"/>
          </p:cNvSpPr>
          <p:nvPr/>
        </p:nvSpPr>
        <p:spPr bwMode="auto">
          <a:xfrm>
            <a:off x="5043489" y="2881313"/>
            <a:ext cx="2295525" cy="1973262"/>
          </a:xfrm>
          <a:prstGeom prst="roundRect">
            <a:avLst>
              <a:gd name="adj" fmla="val 16667"/>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1447" name="Freeform 7"/>
          <p:cNvSpPr>
            <a:spLocks noChangeAspect="1"/>
          </p:cNvSpPr>
          <p:nvPr/>
        </p:nvSpPr>
        <p:spPr bwMode="auto">
          <a:xfrm>
            <a:off x="7181851" y="31051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48" name="Freeform 8"/>
          <p:cNvSpPr>
            <a:spLocks noChangeAspect="1"/>
          </p:cNvSpPr>
          <p:nvPr/>
        </p:nvSpPr>
        <p:spPr bwMode="auto">
          <a:xfrm>
            <a:off x="7181851" y="3267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49" name="Freeform 9"/>
          <p:cNvSpPr>
            <a:spLocks noChangeAspect="1"/>
          </p:cNvSpPr>
          <p:nvPr/>
        </p:nvSpPr>
        <p:spPr bwMode="auto">
          <a:xfrm>
            <a:off x="7181851" y="34369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0" name="Freeform 10"/>
          <p:cNvSpPr>
            <a:spLocks noChangeAspect="1"/>
          </p:cNvSpPr>
          <p:nvPr/>
        </p:nvSpPr>
        <p:spPr bwMode="auto">
          <a:xfrm>
            <a:off x="7181851" y="35988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1" name="Freeform 11"/>
          <p:cNvSpPr>
            <a:spLocks noChangeAspect="1"/>
          </p:cNvSpPr>
          <p:nvPr/>
        </p:nvSpPr>
        <p:spPr bwMode="auto">
          <a:xfrm>
            <a:off x="7181851" y="3775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2" name="Freeform 12"/>
          <p:cNvSpPr>
            <a:spLocks noChangeAspect="1"/>
          </p:cNvSpPr>
          <p:nvPr/>
        </p:nvSpPr>
        <p:spPr bwMode="auto">
          <a:xfrm>
            <a:off x="7181851" y="39481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3" name="Freeform 13"/>
          <p:cNvSpPr>
            <a:spLocks noChangeAspect="1"/>
          </p:cNvSpPr>
          <p:nvPr/>
        </p:nvSpPr>
        <p:spPr bwMode="auto">
          <a:xfrm>
            <a:off x="7181851" y="41100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4" name="Freeform 14"/>
          <p:cNvSpPr>
            <a:spLocks noChangeAspect="1"/>
          </p:cNvSpPr>
          <p:nvPr/>
        </p:nvSpPr>
        <p:spPr bwMode="auto">
          <a:xfrm>
            <a:off x="7181851" y="42799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5" name="Freeform 15"/>
          <p:cNvSpPr>
            <a:spLocks noChangeAspect="1"/>
          </p:cNvSpPr>
          <p:nvPr/>
        </p:nvSpPr>
        <p:spPr bwMode="auto">
          <a:xfrm>
            <a:off x="7172326" y="4441826"/>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6" name="Line 16"/>
          <p:cNvSpPr>
            <a:spLocks noChangeShapeType="1"/>
          </p:cNvSpPr>
          <p:nvPr/>
        </p:nvSpPr>
        <p:spPr bwMode="auto">
          <a:xfrm>
            <a:off x="8361363" y="4578350"/>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57" name="Line 17"/>
          <p:cNvSpPr>
            <a:spLocks noChangeShapeType="1"/>
          </p:cNvSpPr>
          <p:nvPr/>
        </p:nvSpPr>
        <p:spPr bwMode="auto">
          <a:xfrm>
            <a:off x="9732963" y="3105150"/>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58" name="Freeform 18"/>
          <p:cNvSpPr>
            <a:spLocks noChangeAspect="1"/>
          </p:cNvSpPr>
          <p:nvPr/>
        </p:nvSpPr>
        <p:spPr bwMode="auto">
          <a:xfrm flipH="1">
            <a:off x="3905251" y="31353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59" name="Freeform 19"/>
          <p:cNvSpPr>
            <a:spLocks noChangeAspect="1"/>
          </p:cNvSpPr>
          <p:nvPr/>
        </p:nvSpPr>
        <p:spPr bwMode="auto">
          <a:xfrm flipH="1">
            <a:off x="3905251" y="3297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0" name="Freeform 20"/>
          <p:cNvSpPr>
            <a:spLocks noChangeAspect="1"/>
          </p:cNvSpPr>
          <p:nvPr/>
        </p:nvSpPr>
        <p:spPr bwMode="auto">
          <a:xfrm flipH="1">
            <a:off x="3905251" y="34671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1" name="Freeform 21"/>
          <p:cNvSpPr>
            <a:spLocks noChangeAspect="1"/>
          </p:cNvSpPr>
          <p:nvPr/>
        </p:nvSpPr>
        <p:spPr bwMode="auto">
          <a:xfrm flipH="1">
            <a:off x="3905251" y="36290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2" name="Freeform 22"/>
          <p:cNvSpPr>
            <a:spLocks noChangeAspect="1"/>
          </p:cNvSpPr>
          <p:nvPr/>
        </p:nvSpPr>
        <p:spPr bwMode="auto">
          <a:xfrm flipH="1">
            <a:off x="3905251" y="3805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3" name="Freeform 23"/>
          <p:cNvSpPr>
            <a:spLocks noChangeAspect="1"/>
          </p:cNvSpPr>
          <p:nvPr/>
        </p:nvSpPr>
        <p:spPr bwMode="auto">
          <a:xfrm flipH="1">
            <a:off x="3905251" y="39782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4" name="Freeform 24"/>
          <p:cNvSpPr>
            <a:spLocks noChangeAspect="1"/>
          </p:cNvSpPr>
          <p:nvPr/>
        </p:nvSpPr>
        <p:spPr bwMode="auto">
          <a:xfrm flipH="1">
            <a:off x="3905251" y="41402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5" name="Freeform 25"/>
          <p:cNvSpPr>
            <a:spLocks noChangeAspect="1"/>
          </p:cNvSpPr>
          <p:nvPr/>
        </p:nvSpPr>
        <p:spPr bwMode="auto">
          <a:xfrm flipH="1">
            <a:off x="3905251" y="43100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6" name="Freeform 26"/>
          <p:cNvSpPr>
            <a:spLocks noChangeAspect="1"/>
          </p:cNvSpPr>
          <p:nvPr/>
        </p:nvSpPr>
        <p:spPr bwMode="auto">
          <a:xfrm flipH="1">
            <a:off x="4014788" y="4471989"/>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467" name="Line 27"/>
          <p:cNvSpPr>
            <a:spLocks noChangeShapeType="1"/>
          </p:cNvSpPr>
          <p:nvPr/>
        </p:nvSpPr>
        <p:spPr bwMode="auto">
          <a:xfrm flipH="1">
            <a:off x="2646363" y="3135313"/>
            <a:ext cx="0" cy="658812"/>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68" name="Line 28"/>
          <p:cNvSpPr>
            <a:spLocks noChangeShapeType="1"/>
          </p:cNvSpPr>
          <p:nvPr/>
        </p:nvSpPr>
        <p:spPr bwMode="auto">
          <a:xfrm flipH="1">
            <a:off x="2646363" y="3987800"/>
            <a:ext cx="0" cy="623888"/>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69" name="Line 29"/>
          <p:cNvSpPr>
            <a:spLocks noChangeShapeType="1"/>
          </p:cNvSpPr>
          <p:nvPr/>
        </p:nvSpPr>
        <p:spPr bwMode="auto">
          <a:xfrm>
            <a:off x="2333625" y="37909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70" name="Line 30"/>
          <p:cNvSpPr>
            <a:spLocks noChangeShapeType="1"/>
          </p:cNvSpPr>
          <p:nvPr/>
        </p:nvSpPr>
        <p:spPr bwMode="auto">
          <a:xfrm>
            <a:off x="2474913" y="3935413"/>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71" name="Line 31"/>
          <p:cNvSpPr>
            <a:spLocks noChangeShapeType="1"/>
          </p:cNvSpPr>
          <p:nvPr/>
        </p:nvSpPr>
        <p:spPr bwMode="auto">
          <a:xfrm flipH="1">
            <a:off x="2646363"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72" name="Line 32"/>
          <p:cNvSpPr>
            <a:spLocks noChangeShapeType="1"/>
          </p:cNvSpPr>
          <p:nvPr/>
        </p:nvSpPr>
        <p:spPr bwMode="auto">
          <a:xfrm flipH="1">
            <a:off x="3484563"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1473" name="Oval 33"/>
          <p:cNvSpPr>
            <a:spLocks noChangeArrowheads="1"/>
          </p:cNvSpPr>
          <p:nvPr/>
        </p:nvSpPr>
        <p:spPr bwMode="auto">
          <a:xfrm>
            <a:off x="3155950"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1474" name="Oval 34"/>
          <p:cNvSpPr>
            <a:spLocks noChangeArrowheads="1"/>
          </p:cNvSpPr>
          <p:nvPr/>
        </p:nvSpPr>
        <p:spPr bwMode="auto">
          <a:xfrm>
            <a:off x="3408363"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61475" name="Group 35"/>
          <p:cNvGrpSpPr>
            <a:grpSpLocks/>
          </p:cNvGrpSpPr>
          <p:nvPr/>
        </p:nvGrpSpPr>
        <p:grpSpPr bwMode="auto">
          <a:xfrm>
            <a:off x="3167064" y="4191001"/>
            <a:ext cx="395287" cy="390525"/>
            <a:chOff x="724" y="2640"/>
            <a:chExt cx="249" cy="246"/>
          </a:xfrm>
        </p:grpSpPr>
        <p:sp>
          <p:nvSpPr>
            <p:cNvPr id="61504" name="Arc 36"/>
            <p:cNvSpPr>
              <a:spLocks noChangeAspect="1"/>
            </p:cNvSpPr>
            <p:nvPr/>
          </p:nvSpPr>
          <p:spPr bwMode="auto">
            <a:xfrm rot="16200000" flipV="1">
              <a:off x="780" y="2641"/>
              <a:ext cx="193" cy="192"/>
            </a:xfrm>
            <a:custGeom>
              <a:avLst/>
              <a:gdLst>
                <a:gd name="T0" fmla="*/ 0 w 21600"/>
                <a:gd name="T1" fmla="*/ 0 h 21444"/>
                <a:gd name="T2" fmla="*/ 2 w 21600"/>
                <a:gd name="T3" fmla="*/ 2 h 21444"/>
                <a:gd name="T4" fmla="*/ 0 w 21600"/>
                <a:gd name="T5" fmla="*/ 2 h 21444"/>
                <a:gd name="T6" fmla="*/ 0 60000 65536"/>
                <a:gd name="T7" fmla="*/ 0 60000 65536"/>
                <a:gd name="T8" fmla="*/ 0 60000 65536"/>
                <a:gd name="T9" fmla="*/ 0 w 21600"/>
                <a:gd name="T10" fmla="*/ 0 h 21444"/>
                <a:gd name="T11" fmla="*/ 21600 w 21600"/>
                <a:gd name="T12" fmla="*/ 21444 h 21444"/>
              </a:gdLst>
              <a:ahLst/>
              <a:cxnLst>
                <a:cxn ang="T6">
                  <a:pos x="T0" y="T1"/>
                </a:cxn>
                <a:cxn ang="T7">
                  <a:pos x="T2" y="T3"/>
                </a:cxn>
                <a:cxn ang="T8">
                  <a:pos x="T4" y="T5"/>
                </a:cxn>
              </a:cxnLst>
              <a:rect l="T9" t="T10" r="T11" b="T12"/>
              <a:pathLst>
                <a:path w="21600" h="21444" fill="none" extrusionOk="0">
                  <a:moveTo>
                    <a:pt x="2592" y="0"/>
                  </a:moveTo>
                  <a:cubicBezTo>
                    <a:pt x="13440" y="1311"/>
                    <a:pt x="21600" y="10517"/>
                    <a:pt x="21600" y="21444"/>
                  </a:cubicBezTo>
                </a:path>
                <a:path w="21600" h="21444" stroke="0" extrusionOk="0">
                  <a:moveTo>
                    <a:pt x="2592" y="0"/>
                  </a:moveTo>
                  <a:cubicBezTo>
                    <a:pt x="13440" y="1311"/>
                    <a:pt x="21600" y="10517"/>
                    <a:pt x="21600" y="21444"/>
                  </a:cubicBezTo>
                  <a:lnTo>
                    <a:pt x="0" y="21444"/>
                  </a:lnTo>
                  <a:lnTo>
                    <a:pt x="2592" y="0"/>
                  </a:lnTo>
                  <a:close/>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1505" name="Line 37"/>
            <p:cNvSpPr>
              <a:spLocks noChangeShapeType="1"/>
            </p:cNvSpPr>
            <p:nvPr/>
          </p:nvSpPr>
          <p:spPr bwMode="auto">
            <a:xfrm flipV="1">
              <a:off x="724" y="2752"/>
              <a:ext cx="15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61476" name="Group 38"/>
          <p:cNvGrpSpPr>
            <a:grpSpLocks/>
          </p:cNvGrpSpPr>
          <p:nvPr/>
        </p:nvGrpSpPr>
        <p:grpSpPr bwMode="auto">
          <a:xfrm>
            <a:off x="4367213" y="2298701"/>
            <a:ext cx="3638550" cy="3133725"/>
            <a:chOff x="1804" y="1528"/>
            <a:chExt cx="2292" cy="1974"/>
          </a:xfrm>
        </p:grpSpPr>
        <p:sp>
          <p:nvSpPr>
            <p:cNvPr id="61501" name="AutoShape 39"/>
            <p:cNvSpPr>
              <a:spLocks noChangeAspect="1" noChangeArrowheads="1"/>
            </p:cNvSpPr>
            <p:nvPr/>
          </p:nvSpPr>
          <p:spPr bwMode="auto">
            <a:xfrm>
              <a:off x="1804" y="1531"/>
              <a:ext cx="2292" cy="1971"/>
            </a:xfrm>
            <a:prstGeom prst="roundRect">
              <a:avLst>
                <a:gd name="adj" fmla="val 16667"/>
              </a:avLst>
            </a:pr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1502" name="Line 40"/>
            <p:cNvSpPr>
              <a:spLocks noChangeShapeType="1"/>
            </p:cNvSpPr>
            <p:nvPr/>
          </p:nvSpPr>
          <p:spPr bwMode="auto">
            <a:xfrm flipH="1">
              <a:off x="2908" y="1528"/>
              <a:ext cx="68" cy="0"/>
            </a:xfrm>
            <a:prstGeom prst="line">
              <a:avLst/>
            </a:prstGeom>
            <a:noFill/>
            <a:ln w="158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503" name="Line 41"/>
            <p:cNvSpPr>
              <a:spLocks noChangeShapeType="1"/>
            </p:cNvSpPr>
            <p:nvPr/>
          </p:nvSpPr>
          <p:spPr bwMode="auto">
            <a:xfrm>
              <a:off x="2956" y="3502"/>
              <a:ext cx="68" cy="0"/>
            </a:xfrm>
            <a:prstGeom prst="line">
              <a:avLst/>
            </a:prstGeom>
            <a:noFill/>
            <a:ln w="158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4" name="Group 42"/>
          <p:cNvGrpSpPr>
            <a:grpSpLocks/>
          </p:cNvGrpSpPr>
          <p:nvPr/>
        </p:nvGrpSpPr>
        <p:grpSpPr bwMode="auto">
          <a:xfrm flipV="1">
            <a:off x="4735514" y="2616200"/>
            <a:ext cx="2911475" cy="2508250"/>
            <a:chOff x="2036" y="1728"/>
            <a:chExt cx="1834" cy="1580"/>
          </a:xfrm>
        </p:grpSpPr>
        <p:sp>
          <p:nvSpPr>
            <p:cNvPr id="61498" name="AutoShape 43"/>
            <p:cNvSpPr>
              <a:spLocks noChangeAspect="1" noChangeArrowheads="1"/>
            </p:cNvSpPr>
            <p:nvPr/>
          </p:nvSpPr>
          <p:spPr bwMode="auto">
            <a:xfrm>
              <a:off x="2036" y="1730"/>
              <a:ext cx="1834" cy="1577"/>
            </a:xfrm>
            <a:prstGeom prst="roundRect">
              <a:avLst>
                <a:gd name="adj" fmla="val 16667"/>
              </a:avLst>
            </a:prstGeom>
            <a:noFill/>
            <a:ln w="508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1499" name="Line 44"/>
            <p:cNvSpPr>
              <a:spLocks noChangeShapeType="1"/>
            </p:cNvSpPr>
            <p:nvPr/>
          </p:nvSpPr>
          <p:spPr bwMode="auto">
            <a:xfrm>
              <a:off x="2976" y="172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500" name="Line 45"/>
            <p:cNvSpPr>
              <a:spLocks noChangeShapeType="1"/>
            </p:cNvSpPr>
            <p:nvPr/>
          </p:nvSpPr>
          <p:spPr bwMode="auto">
            <a:xfrm flipH="1">
              <a:off x="2880" y="330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141358" name="Rectangle 46"/>
          <p:cNvSpPr>
            <a:spLocks noChangeArrowheads="1"/>
          </p:cNvSpPr>
          <p:nvPr/>
        </p:nvSpPr>
        <p:spPr bwMode="auto">
          <a:xfrm>
            <a:off x="5141913" y="1139826"/>
            <a:ext cx="34401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rgbClr val="993366"/>
                </a:solidFill>
                <a:latin typeface="Tahoma" panose="020B0604030504040204" pitchFamily="34" charset="0"/>
              </a:rPr>
              <a:t>B-field</a:t>
            </a:r>
            <a:r>
              <a:rPr lang="en-US" altLang="zh-TW" sz="2400">
                <a:latin typeface="Tahoma" panose="020B0604030504040204" pitchFamily="34" charset="0"/>
              </a:rPr>
              <a:t> due to </a:t>
            </a:r>
            <a:r>
              <a:rPr lang="en-US" altLang="zh-TW" sz="2400">
                <a:solidFill>
                  <a:schemeClr val="accent2"/>
                </a:solidFill>
                <a:latin typeface="Tahoma" panose="020B0604030504040204" pitchFamily="34" charset="0"/>
              </a:rPr>
              <a:t>induced </a:t>
            </a:r>
            <a:r>
              <a:rPr lang="en-US" altLang="zh-TW" sz="2400" i="1">
                <a:solidFill>
                  <a:schemeClr val="accent2"/>
                </a:solidFill>
                <a:latin typeface="Tahoma" panose="020B0604030504040204" pitchFamily="34" charset="0"/>
              </a:rPr>
              <a:t>I</a:t>
            </a:r>
            <a:r>
              <a:rPr lang="en-US" altLang="zh-TW" sz="2400" i="1">
                <a:solidFill>
                  <a:schemeClr val="tx2"/>
                </a:solidFill>
                <a:latin typeface="Tahoma" panose="020B0604030504040204" pitchFamily="34" charset="0"/>
              </a:rPr>
              <a:t> </a:t>
            </a:r>
            <a:r>
              <a:rPr lang="en-US" altLang="zh-TW" sz="2400">
                <a:latin typeface="Tahoma" panose="020B0604030504040204" pitchFamily="34" charset="0"/>
              </a:rPr>
              <a:t>in secondary coil</a:t>
            </a:r>
          </a:p>
        </p:txBody>
      </p:sp>
      <p:sp>
        <p:nvSpPr>
          <p:cNvPr id="141359" name="Line 47"/>
          <p:cNvSpPr>
            <a:spLocks noChangeShapeType="1"/>
          </p:cNvSpPr>
          <p:nvPr/>
        </p:nvSpPr>
        <p:spPr bwMode="auto">
          <a:xfrm flipH="1" flipV="1">
            <a:off x="6437313" y="1905000"/>
            <a:ext cx="76200" cy="685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41361" name="AutoShape 49"/>
          <p:cNvSpPr>
            <a:spLocks noChangeArrowheads="1"/>
          </p:cNvSpPr>
          <p:nvPr/>
        </p:nvSpPr>
        <p:spPr bwMode="auto">
          <a:xfrm>
            <a:off x="8994776" y="814667"/>
            <a:ext cx="1673225" cy="3198257"/>
          </a:xfrm>
          <a:prstGeom prst="irregularSeal1">
            <a:avLst/>
          </a:prstGeom>
          <a:gradFill rotWithShape="0">
            <a:gsLst>
              <a:gs pos="0">
                <a:srgbClr val="FFFF99"/>
              </a:gs>
              <a:gs pos="100000">
                <a:srgbClr val="FF6600"/>
              </a:gs>
            </a:gsLst>
            <a:path path="shape">
              <a:fillToRect l="50000" t="50000" r="50000" b="50000"/>
            </a:path>
          </a:gra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zh-TW" sz="2000" b="1">
                <a:latin typeface="Tahoma" panose="020B0604030504040204" pitchFamily="34" charset="0"/>
              </a:rPr>
              <a:t>By Lenz’s </a:t>
            </a:r>
          </a:p>
          <a:p>
            <a:pPr eaLnBrk="1" hangingPunct="1">
              <a:lnSpc>
                <a:spcPct val="80000"/>
              </a:lnSpc>
              <a:spcBef>
                <a:spcPct val="20000"/>
              </a:spcBef>
            </a:pPr>
            <a:r>
              <a:rPr lang="en-US" altLang="zh-TW" sz="2000" b="1">
                <a:latin typeface="Tahoma" panose="020B0604030504040204" pitchFamily="34" charset="0"/>
              </a:rPr>
              <a:t>Law</a:t>
            </a:r>
          </a:p>
        </p:txBody>
      </p:sp>
      <p:sp>
        <p:nvSpPr>
          <p:cNvPr id="61482" name="Rectangle 50"/>
          <p:cNvSpPr>
            <a:spLocks noChangeArrowheads="1"/>
          </p:cNvSpPr>
          <p:nvPr/>
        </p:nvSpPr>
        <p:spPr bwMode="auto">
          <a:xfrm>
            <a:off x="2409825" y="57912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collapses when </a:t>
            </a:r>
            <a:r>
              <a:rPr lang="en-US" altLang="zh-TW" sz="2400">
                <a:solidFill>
                  <a:schemeClr val="tx2"/>
                </a:solidFill>
                <a:latin typeface="Tahoma" panose="020B0604030504040204" pitchFamily="34" charset="0"/>
              </a:rPr>
              <a:t>primary </a:t>
            </a:r>
            <a:r>
              <a:rPr lang="en-US" altLang="zh-TW" sz="2400" i="1">
                <a:solidFill>
                  <a:schemeClr val="tx2"/>
                </a:solidFill>
                <a:latin typeface="Tahoma" panose="020B0604030504040204" pitchFamily="34" charset="0"/>
              </a:rPr>
              <a:t>I </a:t>
            </a:r>
            <a:r>
              <a:rPr lang="en-US" altLang="zh-TW" sz="2400">
                <a:latin typeface="Tahoma" panose="020B0604030504040204" pitchFamily="34" charset="0"/>
              </a:rPr>
              <a:t>is absent</a:t>
            </a:r>
          </a:p>
        </p:txBody>
      </p:sp>
      <p:sp>
        <p:nvSpPr>
          <p:cNvPr id="61483" name="Line 51"/>
          <p:cNvSpPr>
            <a:spLocks noChangeShapeType="1"/>
          </p:cNvSpPr>
          <p:nvPr/>
        </p:nvSpPr>
        <p:spPr bwMode="auto">
          <a:xfrm flipV="1">
            <a:off x="3008313" y="5048250"/>
            <a:ext cx="1371600" cy="819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pic>
        <p:nvPicPr>
          <p:cNvPr id="61484" name="Picture 52"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9267826" y="3352800"/>
            <a:ext cx="938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5" name="Line 53"/>
          <p:cNvSpPr>
            <a:spLocks noChangeShapeType="1"/>
          </p:cNvSpPr>
          <p:nvPr/>
        </p:nvSpPr>
        <p:spPr bwMode="auto">
          <a:xfrm flipV="1">
            <a:off x="9736138" y="3802064"/>
            <a:ext cx="227012" cy="26193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nvGrpSpPr>
          <p:cNvPr id="5" name="Group 54"/>
          <p:cNvGrpSpPr>
            <a:grpSpLocks/>
          </p:cNvGrpSpPr>
          <p:nvPr/>
        </p:nvGrpSpPr>
        <p:grpSpPr bwMode="auto">
          <a:xfrm>
            <a:off x="7726363" y="3098801"/>
            <a:ext cx="1084262" cy="1490663"/>
            <a:chOff x="3493" y="1952"/>
            <a:chExt cx="683" cy="939"/>
          </a:xfrm>
        </p:grpSpPr>
        <p:sp>
          <p:nvSpPr>
            <p:cNvPr id="61487" name="Line 55"/>
            <p:cNvSpPr>
              <a:spLocks noChangeShapeType="1"/>
            </p:cNvSpPr>
            <p:nvPr/>
          </p:nvSpPr>
          <p:spPr bwMode="auto">
            <a:xfrm flipH="1">
              <a:off x="4053" y="1952"/>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88" name="Line 56"/>
            <p:cNvSpPr>
              <a:spLocks noChangeShapeType="1"/>
            </p:cNvSpPr>
            <p:nvPr/>
          </p:nvSpPr>
          <p:spPr bwMode="auto">
            <a:xfrm>
              <a:off x="3493" y="2027"/>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89" name="Line 57"/>
            <p:cNvSpPr>
              <a:spLocks noChangeShapeType="1"/>
            </p:cNvSpPr>
            <p:nvPr/>
          </p:nvSpPr>
          <p:spPr bwMode="auto">
            <a:xfrm>
              <a:off x="3493" y="2132"/>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0" name="Line 58"/>
            <p:cNvSpPr>
              <a:spLocks noChangeShapeType="1"/>
            </p:cNvSpPr>
            <p:nvPr/>
          </p:nvSpPr>
          <p:spPr bwMode="auto">
            <a:xfrm>
              <a:off x="3493" y="2237"/>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1" name="Line 59"/>
            <p:cNvSpPr>
              <a:spLocks noChangeShapeType="1"/>
            </p:cNvSpPr>
            <p:nvPr/>
          </p:nvSpPr>
          <p:spPr bwMode="auto">
            <a:xfrm>
              <a:off x="3493" y="2342"/>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2" name="Line 60"/>
            <p:cNvSpPr>
              <a:spLocks noChangeShapeType="1"/>
            </p:cNvSpPr>
            <p:nvPr/>
          </p:nvSpPr>
          <p:spPr bwMode="auto">
            <a:xfrm>
              <a:off x="3493" y="2450"/>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3" name="Line 61"/>
            <p:cNvSpPr>
              <a:spLocks noChangeShapeType="1"/>
            </p:cNvSpPr>
            <p:nvPr/>
          </p:nvSpPr>
          <p:spPr bwMode="auto">
            <a:xfrm>
              <a:off x="3493" y="2561"/>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4" name="Line 62"/>
            <p:cNvSpPr>
              <a:spLocks noChangeShapeType="1"/>
            </p:cNvSpPr>
            <p:nvPr/>
          </p:nvSpPr>
          <p:spPr bwMode="auto">
            <a:xfrm>
              <a:off x="3493" y="2663"/>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5" name="Line 63"/>
            <p:cNvSpPr>
              <a:spLocks noChangeShapeType="1"/>
            </p:cNvSpPr>
            <p:nvPr/>
          </p:nvSpPr>
          <p:spPr bwMode="auto">
            <a:xfrm>
              <a:off x="3493" y="2768"/>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6" name="Line 64"/>
            <p:cNvSpPr>
              <a:spLocks noChangeShapeType="1"/>
            </p:cNvSpPr>
            <p:nvPr/>
          </p:nvSpPr>
          <p:spPr bwMode="auto">
            <a:xfrm>
              <a:off x="3493" y="2879"/>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1497" name="Line 65"/>
            <p:cNvSpPr>
              <a:spLocks noChangeShapeType="1"/>
            </p:cNvSpPr>
            <p:nvPr/>
          </p:nvSpPr>
          <p:spPr bwMode="auto">
            <a:xfrm>
              <a:off x="4108" y="2891"/>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66" name="Rectangle 2"/>
          <p:cNvSpPr txBox="1">
            <a:spLocks noChangeArrowheads="1"/>
          </p:cNvSpPr>
          <p:nvPr/>
        </p:nvSpPr>
        <p:spPr bwMode="auto">
          <a:xfrm>
            <a:off x="381000" y="304800"/>
            <a:ext cx="1053623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marL="952500" indent="-952500" eaLnBrk="1" hangingPunct="1"/>
            <a:r>
              <a:rPr lang="en-US" altLang="zh-TW" smtClean="0"/>
              <a:t>Mutual inductance</a:t>
            </a:r>
            <a:endParaRPr lang="en-US" altLang="zh-TW" dirty="0" smtClean="0"/>
          </a:p>
        </p:txBody>
      </p:sp>
      <p:sp>
        <p:nvSpPr>
          <p:cNvPr id="3" name="Rounded Rectangular Callout 2"/>
          <p:cNvSpPr/>
          <p:nvPr/>
        </p:nvSpPr>
        <p:spPr>
          <a:xfrm>
            <a:off x="1409700" y="1263256"/>
            <a:ext cx="2605087" cy="1035446"/>
          </a:xfrm>
          <a:prstGeom prst="wedgeRoundRectCallout">
            <a:avLst>
              <a:gd name="adj1" fmla="val 87404"/>
              <a:gd name="adj2" fmla="val -30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ahoma" panose="020B0604030504040204" pitchFamily="34" charset="0"/>
              </a:rPr>
              <a:t>tries to </a:t>
            </a:r>
            <a:r>
              <a:rPr lang="en-US" altLang="zh-TW" dirty="0" smtClean="0">
                <a:latin typeface="Tahoma" panose="020B0604030504040204" pitchFamily="34" charset="0"/>
              </a:rPr>
              <a:t>oppose </a:t>
            </a:r>
            <a:r>
              <a:rPr lang="en-US" altLang="zh-TW" dirty="0">
                <a:latin typeface="Tahoma" panose="020B0604030504040204" pitchFamily="34" charset="0"/>
              </a:rPr>
              <a:t>the retreat of the </a:t>
            </a:r>
            <a:r>
              <a:rPr lang="en-US" altLang="zh-TW" dirty="0">
                <a:solidFill>
                  <a:schemeClr val="hlink"/>
                </a:solidFill>
                <a:latin typeface="Tahoma" panose="020B0604030504040204" pitchFamily="34" charset="0"/>
              </a:rPr>
              <a:t>B-field</a:t>
            </a:r>
            <a:endParaRPr lang="en-US" altLang="zh-TW" dirty="0">
              <a:latin typeface="Tahoma" panose="020B0604030504040204" pitchFamily="34" charset="0"/>
            </a:endParaRPr>
          </a:p>
          <a:p>
            <a:pPr algn="ctr"/>
            <a:endParaRPr lang="en-AU" dirty="0"/>
          </a:p>
        </p:txBody>
      </p:sp>
    </p:spTree>
    <p:extLst>
      <p:ext uri="{BB962C8B-B14F-4D97-AF65-F5344CB8AC3E}">
        <p14:creationId xmlns:p14="http://schemas.microsoft.com/office/powerpoint/2010/main" val="42735816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nodeType="afterGroup">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141361"/>
                                        </p:tgtEl>
                                        <p:attrNameLst>
                                          <p:attrName>style.visibility</p:attrName>
                                        </p:attrNameLst>
                                      </p:cBhvr>
                                      <p:to>
                                        <p:strVal val="visible"/>
                                      </p:to>
                                    </p:set>
                                    <p:animEffect transition="in" filter="box(out)">
                                      <p:cBhvr>
                                        <p:cTn id="15" dur="500"/>
                                        <p:tgtEl>
                                          <p:spTgt spid="1413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1359"/>
                                        </p:tgtEl>
                                        <p:attrNameLst>
                                          <p:attrName>style.visibility</p:attrName>
                                        </p:attrNameLst>
                                      </p:cBhvr>
                                      <p:to>
                                        <p:strVal val="visible"/>
                                      </p:to>
                                    </p:set>
                                    <p:animEffect transition="in" filter="wipe(down)">
                                      <p:cBhvr>
                                        <p:cTn id="20" dur="500"/>
                                        <p:tgtEl>
                                          <p:spTgt spid="141359"/>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41358"/>
                                        </p:tgtEl>
                                        <p:attrNameLst>
                                          <p:attrName>style.visibility</p:attrName>
                                        </p:attrNameLst>
                                      </p:cBhvr>
                                      <p:to>
                                        <p:strVal val="visible"/>
                                      </p:to>
                                    </p:set>
                                  </p:childTnLst>
                                </p:cTn>
                              </p:par>
                              <p:par>
                                <p:cTn id="24" presetID="1" presetClass="entr" presetSubtype="0" fill="hold" grpId="0" nodeType="withEffect">
                                  <p:stCondLst>
                                    <p:cond delay="30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58" grpId="0" autoUpdateAnimBg="0"/>
      <p:bldP spid="141359" grpId="0" animBg="1"/>
      <p:bldP spid="141361" grpId="0" animBg="1" autoUpdateAnimBg="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Line 3"/>
          <p:cNvSpPr>
            <a:spLocks noChangeShapeType="1"/>
          </p:cNvSpPr>
          <p:nvPr/>
        </p:nvSpPr>
        <p:spPr bwMode="auto">
          <a:xfrm flipH="1">
            <a:off x="2752726" y="3135313"/>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68" name="Line 4"/>
          <p:cNvSpPr>
            <a:spLocks noChangeShapeType="1"/>
          </p:cNvSpPr>
          <p:nvPr/>
        </p:nvSpPr>
        <p:spPr bwMode="auto">
          <a:xfrm>
            <a:off x="7469188" y="3105150"/>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42341" name="AutoShape 5"/>
          <p:cNvSpPr>
            <a:spLocks noChangeArrowheads="1"/>
          </p:cNvSpPr>
          <p:nvPr/>
        </p:nvSpPr>
        <p:spPr bwMode="auto">
          <a:xfrm>
            <a:off x="4132263"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62470" name="AutoShape 6"/>
          <p:cNvSpPr>
            <a:spLocks noChangeAspect="1" noChangeArrowheads="1"/>
          </p:cNvSpPr>
          <p:nvPr/>
        </p:nvSpPr>
        <p:spPr bwMode="auto">
          <a:xfrm>
            <a:off x="5157789" y="2881313"/>
            <a:ext cx="2295525" cy="1973262"/>
          </a:xfrm>
          <a:prstGeom prst="roundRect">
            <a:avLst>
              <a:gd name="adj" fmla="val 16667"/>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2471" name="Freeform 7"/>
          <p:cNvSpPr>
            <a:spLocks noChangeAspect="1"/>
          </p:cNvSpPr>
          <p:nvPr/>
        </p:nvSpPr>
        <p:spPr bwMode="auto">
          <a:xfrm>
            <a:off x="7296151" y="31051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2" name="Freeform 8"/>
          <p:cNvSpPr>
            <a:spLocks noChangeAspect="1"/>
          </p:cNvSpPr>
          <p:nvPr/>
        </p:nvSpPr>
        <p:spPr bwMode="auto">
          <a:xfrm>
            <a:off x="7296151" y="3267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3" name="Freeform 9"/>
          <p:cNvSpPr>
            <a:spLocks noChangeAspect="1"/>
          </p:cNvSpPr>
          <p:nvPr/>
        </p:nvSpPr>
        <p:spPr bwMode="auto">
          <a:xfrm>
            <a:off x="7296151" y="34369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4" name="Freeform 10"/>
          <p:cNvSpPr>
            <a:spLocks noChangeAspect="1"/>
          </p:cNvSpPr>
          <p:nvPr/>
        </p:nvSpPr>
        <p:spPr bwMode="auto">
          <a:xfrm>
            <a:off x="7296151" y="35988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5" name="Freeform 11"/>
          <p:cNvSpPr>
            <a:spLocks noChangeAspect="1"/>
          </p:cNvSpPr>
          <p:nvPr/>
        </p:nvSpPr>
        <p:spPr bwMode="auto">
          <a:xfrm>
            <a:off x="7296151" y="3775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6" name="Freeform 12"/>
          <p:cNvSpPr>
            <a:spLocks noChangeAspect="1"/>
          </p:cNvSpPr>
          <p:nvPr/>
        </p:nvSpPr>
        <p:spPr bwMode="auto">
          <a:xfrm>
            <a:off x="7296151" y="39481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7" name="Freeform 13"/>
          <p:cNvSpPr>
            <a:spLocks noChangeAspect="1"/>
          </p:cNvSpPr>
          <p:nvPr/>
        </p:nvSpPr>
        <p:spPr bwMode="auto">
          <a:xfrm>
            <a:off x="7296151" y="41100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8" name="Freeform 14"/>
          <p:cNvSpPr>
            <a:spLocks noChangeAspect="1"/>
          </p:cNvSpPr>
          <p:nvPr/>
        </p:nvSpPr>
        <p:spPr bwMode="auto">
          <a:xfrm>
            <a:off x="7296151" y="42799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79" name="Freeform 15"/>
          <p:cNvSpPr>
            <a:spLocks noChangeAspect="1"/>
          </p:cNvSpPr>
          <p:nvPr/>
        </p:nvSpPr>
        <p:spPr bwMode="auto">
          <a:xfrm>
            <a:off x="7286626" y="4441826"/>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0" name="Line 16"/>
          <p:cNvSpPr>
            <a:spLocks noChangeShapeType="1"/>
          </p:cNvSpPr>
          <p:nvPr/>
        </p:nvSpPr>
        <p:spPr bwMode="auto">
          <a:xfrm>
            <a:off x="8475663" y="4578350"/>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81" name="Line 17"/>
          <p:cNvSpPr>
            <a:spLocks noChangeShapeType="1"/>
          </p:cNvSpPr>
          <p:nvPr/>
        </p:nvSpPr>
        <p:spPr bwMode="auto">
          <a:xfrm>
            <a:off x="9847263" y="3105150"/>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82" name="Freeform 18"/>
          <p:cNvSpPr>
            <a:spLocks noChangeAspect="1"/>
          </p:cNvSpPr>
          <p:nvPr/>
        </p:nvSpPr>
        <p:spPr bwMode="auto">
          <a:xfrm flipH="1">
            <a:off x="4019551" y="31353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3" name="Freeform 19"/>
          <p:cNvSpPr>
            <a:spLocks noChangeAspect="1"/>
          </p:cNvSpPr>
          <p:nvPr/>
        </p:nvSpPr>
        <p:spPr bwMode="auto">
          <a:xfrm flipH="1">
            <a:off x="4019551" y="3297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4" name="Freeform 20"/>
          <p:cNvSpPr>
            <a:spLocks noChangeAspect="1"/>
          </p:cNvSpPr>
          <p:nvPr/>
        </p:nvSpPr>
        <p:spPr bwMode="auto">
          <a:xfrm flipH="1">
            <a:off x="4019551" y="34671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5" name="Freeform 21"/>
          <p:cNvSpPr>
            <a:spLocks noChangeAspect="1"/>
          </p:cNvSpPr>
          <p:nvPr/>
        </p:nvSpPr>
        <p:spPr bwMode="auto">
          <a:xfrm flipH="1">
            <a:off x="4019551" y="36290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6" name="Freeform 22"/>
          <p:cNvSpPr>
            <a:spLocks noChangeAspect="1"/>
          </p:cNvSpPr>
          <p:nvPr/>
        </p:nvSpPr>
        <p:spPr bwMode="auto">
          <a:xfrm flipH="1">
            <a:off x="4019551" y="3805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7" name="Freeform 23"/>
          <p:cNvSpPr>
            <a:spLocks noChangeAspect="1"/>
          </p:cNvSpPr>
          <p:nvPr/>
        </p:nvSpPr>
        <p:spPr bwMode="auto">
          <a:xfrm flipH="1">
            <a:off x="4019551" y="39782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8" name="Freeform 24"/>
          <p:cNvSpPr>
            <a:spLocks noChangeAspect="1"/>
          </p:cNvSpPr>
          <p:nvPr/>
        </p:nvSpPr>
        <p:spPr bwMode="auto">
          <a:xfrm flipH="1">
            <a:off x="4019551" y="41402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89" name="Freeform 25"/>
          <p:cNvSpPr>
            <a:spLocks noChangeAspect="1"/>
          </p:cNvSpPr>
          <p:nvPr/>
        </p:nvSpPr>
        <p:spPr bwMode="auto">
          <a:xfrm flipH="1">
            <a:off x="4019551" y="43100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90" name="Freeform 26"/>
          <p:cNvSpPr>
            <a:spLocks noChangeAspect="1"/>
          </p:cNvSpPr>
          <p:nvPr/>
        </p:nvSpPr>
        <p:spPr bwMode="auto">
          <a:xfrm flipH="1">
            <a:off x="4129088" y="4471989"/>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491" name="Line 27"/>
          <p:cNvSpPr>
            <a:spLocks noChangeShapeType="1"/>
          </p:cNvSpPr>
          <p:nvPr/>
        </p:nvSpPr>
        <p:spPr bwMode="auto">
          <a:xfrm flipH="1">
            <a:off x="2760663" y="3135313"/>
            <a:ext cx="0" cy="658812"/>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2" name="Line 28"/>
          <p:cNvSpPr>
            <a:spLocks noChangeShapeType="1"/>
          </p:cNvSpPr>
          <p:nvPr/>
        </p:nvSpPr>
        <p:spPr bwMode="auto">
          <a:xfrm flipH="1">
            <a:off x="2760663" y="3987800"/>
            <a:ext cx="0" cy="623888"/>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3" name="Line 29"/>
          <p:cNvSpPr>
            <a:spLocks noChangeShapeType="1"/>
          </p:cNvSpPr>
          <p:nvPr/>
        </p:nvSpPr>
        <p:spPr bwMode="auto">
          <a:xfrm>
            <a:off x="2447925" y="37909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4" name="Line 30"/>
          <p:cNvSpPr>
            <a:spLocks noChangeShapeType="1"/>
          </p:cNvSpPr>
          <p:nvPr/>
        </p:nvSpPr>
        <p:spPr bwMode="auto">
          <a:xfrm>
            <a:off x="2589213" y="3935413"/>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5" name="Line 31"/>
          <p:cNvSpPr>
            <a:spLocks noChangeShapeType="1"/>
          </p:cNvSpPr>
          <p:nvPr/>
        </p:nvSpPr>
        <p:spPr bwMode="auto">
          <a:xfrm flipH="1">
            <a:off x="2760663"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6" name="Line 32"/>
          <p:cNvSpPr>
            <a:spLocks noChangeShapeType="1"/>
          </p:cNvSpPr>
          <p:nvPr/>
        </p:nvSpPr>
        <p:spPr bwMode="auto">
          <a:xfrm flipH="1">
            <a:off x="3598863"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2497" name="Oval 33"/>
          <p:cNvSpPr>
            <a:spLocks noChangeArrowheads="1"/>
          </p:cNvSpPr>
          <p:nvPr/>
        </p:nvSpPr>
        <p:spPr bwMode="auto">
          <a:xfrm>
            <a:off x="3270250"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2498" name="Oval 34"/>
          <p:cNvSpPr>
            <a:spLocks noChangeArrowheads="1"/>
          </p:cNvSpPr>
          <p:nvPr/>
        </p:nvSpPr>
        <p:spPr bwMode="auto">
          <a:xfrm>
            <a:off x="3522663"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62499" name="Group 35"/>
          <p:cNvGrpSpPr>
            <a:grpSpLocks/>
          </p:cNvGrpSpPr>
          <p:nvPr/>
        </p:nvGrpSpPr>
        <p:grpSpPr bwMode="auto">
          <a:xfrm>
            <a:off x="3281364" y="4191001"/>
            <a:ext cx="395287" cy="390525"/>
            <a:chOff x="724" y="2640"/>
            <a:chExt cx="249" cy="246"/>
          </a:xfrm>
        </p:grpSpPr>
        <p:sp>
          <p:nvSpPr>
            <p:cNvPr id="62539" name="Arc 36"/>
            <p:cNvSpPr>
              <a:spLocks noChangeAspect="1"/>
            </p:cNvSpPr>
            <p:nvPr/>
          </p:nvSpPr>
          <p:spPr bwMode="auto">
            <a:xfrm rot="16200000" flipV="1">
              <a:off x="780" y="2641"/>
              <a:ext cx="193" cy="192"/>
            </a:xfrm>
            <a:custGeom>
              <a:avLst/>
              <a:gdLst>
                <a:gd name="T0" fmla="*/ 0 w 21600"/>
                <a:gd name="T1" fmla="*/ 0 h 21444"/>
                <a:gd name="T2" fmla="*/ 2 w 21600"/>
                <a:gd name="T3" fmla="*/ 2 h 21444"/>
                <a:gd name="T4" fmla="*/ 0 w 21600"/>
                <a:gd name="T5" fmla="*/ 2 h 21444"/>
                <a:gd name="T6" fmla="*/ 0 60000 65536"/>
                <a:gd name="T7" fmla="*/ 0 60000 65536"/>
                <a:gd name="T8" fmla="*/ 0 60000 65536"/>
                <a:gd name="T9" fmla="*/ 0 w 21600"/>
                <a:gd name="T10" fmla="*/ 0 h 21444"/>
                <a:gd name="T11" fmla="*/ 21600 w 21600"/>
                <a:gd name="T12" fmla="*/ 21444 h 21444"/>
              </a:gdLst>
              <a:ahLst/>
              <a:cxnLst>
                <a:cxn ang="T6">
                  <a:pos x="T0" y="T1"/>
                </a:cxn>
                <a:cxn ang="T7">
                  <a:pos x="T2" y="T3"/>
                </a:cxn>
                <a:cxn ang="T8">
                  <a:pos x="T4" y="T5"/>
                </a:cxn>
              </a:cxnLst>
              <a:rect l="T9" t="T10" r="T11" b="T12"/>
              <a:pathLst>
                <a:path w="21600" h="21444" fill="none" extrusionOk="0">
                  <a:moveTo>
                    <a:pt x="2592" y="0"/>
                  </a:moveTo>
                  <a:cubicBezTo>
                    <a:pt x="13440" y="1311"/>
                    <a:pt x="21600" y="10517"/>
                    <a:pt x="21600" y="21444"/>
                  </a:cubicBezTo>
                </a:path>
                <a:path w="21600" h="21444" stroke="0" extrusionOk="0">
                  <a:moveTo>
                    <a:pt x="2592" y="0"/>
                  </a:moveTo>
                  <a:cubicBezTo>
                    <a:pt x="13440" y="1311"/>
                    <a:pt x="21600" y="10517"/>
                    <a:pt x="21600" y="21444"/>
                  </a:cubicBezTo>
                  <a:lnTo>
                    <a:pt x="0" y="21444"/>
                  </a:lnTo>
                  <a:lnTo>
                    <a:pt x="2592" y="0"/>
                  </a:lnTo>
                  <a:close/>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2540" name="Line 37"/>
            <p:cNvSpPr>
              <a:spLocks noChangeShapeType="1"/>
            </p:cNvSpPr>
            <p:nvPr/>
          </p:nvSpPr>
          <p:spPr bwMode="auto">
            <a:xfrm flipV="1">
              <a:off x="724" y="2752"/>
              <a:ext cx="15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sp>
        <p:nvSpPr>
          <p:cNvPr id="62500" name="Rectangle 38"/>
          <p:cNvSpPr>
            <a:spLocks noChangeArrowheads="1"/>
          </p:cNvSpPr>
          <p:nvPr/>
        </p:nvSpPr>
        <p:spPr bwMode="auto">
          <a:xfrm>
            <a:off x="3675063" y="59436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latin typeface="Tahoma" panose="020B0604030504040204" pitchFamily="34" charset="0"/>
              </a:rPr>
              <a:t>Lastly, no </a:t>
            </a:r>
            <a:r>
              <a:rPr lang="en-US" altLang="zh-TW" sz="2400">
                <a:solidFill>
                  <a:schemeClr val="hlink"/>
                </a:solidFill>
                <a:latin typeface="Tahoma" panose="020B0604030504040204" pitchFamily="34" charset="0"/>
              </a:rPr>
              <a:t>B-field</a:t>
            </a:r>
            <a:r>
              <a:rPr lang="en-US" altLang="zh-TW" sz="2400">
                <a:latin typeface="Tahoma" panose="020B0604030504040204" pitchFamily="34" charset="0"/>
              </a:rPr>
              <a:t> from </a:t>
            </a:r>
            <a:r>
              <a:rPr lang="en-US" altLang="zh-TW" sz="2400">
                <a:solidFill>
                  <a:schemeClr val="tx2"/>
                </a:solidFill>
                <a:latin typeface="Tahoma" panose="020B0604030504040204" pitchFamily="34" charset="0"/>
              </a:rPr>
              <a:t>primary </a:t>
            </a:r>
            <a:r>
              <a:rPr lang="en-US" altLang="zh-TW" sz="2400" i="1">
                <a:solidFill>
                  <a:schemeClr val="tx2"/>
                </a:solidFill>
                <a:latin typeface="Tahoma" panose="020B0604030504040204" pitchFamily="34" charset="0"/>
              </a:rPr>
              <a:t>I </a:t>
            </a:r>
          </a:p>
        </p:txBody>
      </p:sp>
      <p:sp>
        <p:nvSpPr>
          <p:cNvPr id="62501" name="Line 39"/>
          <p:cNvSpPr>
            <a:spLocks noChangeShapeType="1"/>
          </p:cNvSpPr>
          <p:nvPr/>
        </p:nvSpPr>
        <p:spPr bwMode="auto">
          <a:xfrm flipV="1">
            <a:off x="3930650" y="4953001"/>
            <a:ext cx="577850" cy="10525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nvGrpSpPr>
          <p:cNvPr id="3" name="Group 40"/>
          <p:cNvGrpSpPr>
            <a:grpSpLocks/>
          </p:cNvGrpSpPr>
          <p:nvPr/>
        </p:nvGrpSpPr>
        <p:grpSpPr bwMode="auto">
          <a:xfrm flipV="1">
            <a:off x="4849814" y="2616200"/>
            <a:ext cx="2911475" cy="2508250"/>
            <a:chOff x="2036" y="1728"/>
            <a:chExt cx="1834" cy="1580"/>
          </a:xfrm>
        </p:grpSpPr>
        <p:sp>
          <p:nvSpPr>
            <p:cNvPr id="62536" name="AutoShape 41"/>
            <p:cNvSpPr>
              <a:spLocks noChangeAspect="1" noChangeArrowheads="1"/>
            </p:cNvSpPr>
            <p:nvPr/>
          </p:nvSpPr>
          <p:spPr bwMode="auto">
            <a:xfrm>
              <a:off x="2036" y="1730"/>
              <a:ext cx="1834" cy="1577"/>
            </a:xfrm>
            <a:prstGeom prst="roundRect">
              <a:avLst>
                <a:gd name="adj" fmla="val 16667"/>
              </a:avLst>
            </a:prstGeom>
            <a:noFill/>
            <a:ln w="508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2537" name="Line 42"/>
            <p:cNvSpPr>
              <a:spLocks noChangeShapeType="1"/>
            </p:cNvSpPr>
            <p:nvPr/>
          </p:nvSpPr>
          <p:spPr bwMode="auto">
            <a:xfrm>
              <a:off x="2976" y="172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8" name="Line 43"/>
            <p:cNvSpPr>
              <a:spLocks noChangeShapeType="1"/>
            </p:cNvSpPr>
            <p:nvPr/>
          </p:nvSpPr>
          <p:spPr bwMode="auto">
            <a:xfrm flipH="1">
              <a:off x="2880" y="3308"/>
              <a:ext cx="68"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62503" name="Group 44"/>
          <p:cNvGrpSpPr>
            <a:grpSpLocks/>
          </p:cNvGrpSpPr>
          <p:nvPr/>
        </p:nvGrpSpPr>
        <p:grpSpPr bwMode="auto">
          <a:xfrm>
            <a:off x="7891463" y="3092450"/>
            <a:ext cx="1096962" cy="1479550"/>
            <a:chOff x="3525" y="1948"/>
            <a:chExt cx="691" cy="932"/>
          </a:xfrm>
        </p:grpSpPr>
        <p:sp>
          <p:nvSpPr>
            <p:cNvPr id="62525" name="Line 45"/>
            <p:cNvSpPr>
              <a:spLocks noChangeShapeType="1"/>
            </p:cNvSpPr>
            <p:nvPr/>
          </p:nvSpPr>
          <p:spPr bwMode="auto">
            <a:xfrm flipH="1">
              <a:off x="4085" y="1948"/>
              <a:ext cx="68"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6" name="Line 46"/>
            <p:cNvSpPr>
              <a:spLocks noChangeShapeType="1"/>
            </p:cNvSpPr>
            <p:nvPr/>
          </p:nvSpPr>
          <p:spPr bwMode="auto">
            <a:xfrm>
              <a:off x="3525" y="2023"/>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7" name="Line 47"/>
            <p:cNvSpPr>
              <a:spLocks noChangeShapeType="1"/>
            </p:cNvSpPr>
            <p:nvPr/>
          </p:nvSpPr>
          <p:spPr bwMode="auto">
            <a:xfrm>
              <a:off x="3525" y="2128"/>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8" name="Line 48"/>
            <p:cNvSpPr>
              <a:spLocks noChangeShapeType="1"/>
            </p:cNvSpPr>
            <p:nvPr/>
          </p:nvSpPr>
          <p:spPr bwMode="auto">
            <a:xfrm>
              <a:off x="3525" y="2233"/>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9" name="Line 49"/>
            <p:cNvSpPr>
              <a:spLocks noChangeShapeType="1"/>
            </p:cNvSpPr>
            <p:nvPr/>
          </p:nvSpPr>
          <p:spPr bwMode="auto">
            <a:xfrm>
              <a:off x="3525" y="2338"/>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0" name="Line 50"/>
            <p:cNvSpPr>
              <a:spLocks noChangeShapeType="1"/>
            </p:cNvSpPr>
            <p:nvPr/>
          </p:nvSpPr>
          <p:spPr bwMode="auto">
            <a:xfrm>
              <a:off x="3525" y="2446"/>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1" name="Line 51"/>
            <p:cNvSpPr>
              <a:spLocks noChangeShapeType="1"/>
            </p:cNvSpPr>
            <p:nvPr/>
          </p:nvSpPr>
          <p:spPr bwMode="auto">
            <a:xfrm>
              <a:off x="3525" y="2557"/>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2" name="Line 52"/>
            <p:cNvSpPr>
              <a:spLocks noChangeShapeType="1"/>
            </p:cNvSpPr>
            <p:nvPr/>
          </p:nvSpPr>
          <p:spPr bwMode="auto">
            <a:xfrm>
              <a:off x="3525" y="2659"/>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3" name="Line 53"/>
            <p:cNvSpPr>
              <a:spLocks noChangeShapeType="1"/>
            </p:cNvSpPr>
            <p:nvPr/>
          </p:nvSpPr>
          <p:spPr bwMode="auto">
            <a:xfrm>
              <a:off x="3525" y="2764"/>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4" name="Line 54"/>
            <p:cNvSpPr>
              <a:spLocks noChangeShapeType="1"/>
            </p:cNvSpPr>
            <p:nvPr/>
          </p:nvSpPr>
          <p:spPr bwMode="auto">
            <a:xfrm>
              <a:off x="3525" y="2875"/>
              <a:ext cx="96"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35" name="Line 55"/>
            <p:cNvSpPr>
              <a:spLocks noChangeShapeType="1"/>
            </p:cNvSpPr>
            <p:nvPr/>
          </p:nvSpPr>
          <p:spPr bwMode="auto">
            <a:xfrm>
              <a:off x="4148" y="2880"/>
              <a:ext cx="68" cy="0"/>
            </a:xfrm>
            <a:prstGeom prst="line">
              <a:avLst/>
            </a:prstGeom>
            <a:noFill/>
            <a:ln w="31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142392" name="Rectangle 56"/>
          <p:cNvSpPr>
            <a:spLocks noChangeArrowheads="1"/>
          </p:cNvSpPr>
          <p:nvPr/>
        </p:nvSpPr>
        <p:spPr bwMode="auto">
          <a:xfrm>
            <a:off x="4341813" y="1139826"/>
            <a:ext cx="3890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2400">
                <a:solidFill>
                  <a:srgbClr val="993366"/>
                </a:solidFill>
                <a:latin typeface="Tahoma" panose="020B0604030504040204" pitchFamily="34" charset="0"/>
              </a:rPr>
              <a:t>B-field</a:t>
            </a:r>
            <a:r>
              <a:rPr lang="en-US" altLang="zh-TW" sz="2400">
                <a:latin typeface="Tahoma" panose="020B0604030504040204" pitchFamily="34" charset="0"/>
              </a:rPr>
              <a:t> due to </a:t>
            </a:r>
            <a:r>
              <a:rPr lang="en-US" altLang="zh-TW" sz="2400">
                <a:solidFill>
                  <a:schemeClr val="accent2"/>
                </a:solidFill>
                <a:latin typeface="Tahoma" panose="020B0604030504040204" pitchFamily="34" charset="0"/>
              </a:rPr>
              <a:t>induced </a:t>
            </a:r>
            <a:r>
              <a:rPr lang="en-US" altLang="zh-TW" sz="2400" i="1">
                <a:solidFill>
                  <a:schemeClr val="accent2"/>
                </a:solidFill>
                <a:latin typeface="Tahoma" panose="020B0604030504040204" pitchFamily="34" charset="0"/>
              </a:rPr>
              <a:t>I</a:t>
            </a:r>
            <a:r>
              <a:rPr lang="en-US" altLang="zh-TW" sz="2400" i="1">
                <a:solidFill>
                  <a:schemeClr val="tx2"/>
                </a:solidFill>
                <a:latin typeface="Tahoma" panose="020B0604030504040204" pitchFamily="34" charset="0"/>
              </a:rPr>
              <a:t> </a:t>
            </a:r>
            <a:r>
              <a:rPr lang="en-US" altLang="zh-TW" sz="2400">
                <a:latin typeface="Tahoma" panose="020B0604030504040204" pitchFamily="34" charset="0"/>
              </a:rPr>
              <a:t>in secondary coil collapses</a:t>
            </a:r>
          </a:p>
        </p:txBody>
      </p:sp>
      <p:sp>
        <p:nvSpPr>
          <p:cNvPr id="142393" name="Line 57"/>
          <p:cNvSpPr>
            <a:spLocks noChangeShapeType="1"/>
          </p:cNvSpPr>
          <p:nvPr/>
        </p:nvSpPr>
        <p:spPr bwMode="auto">
          <a:xfrm flipH="1" flipV="1">
            <a:off x="6551613" y="1905000"/>
            <a:ext cx="76200" cy="685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nvGrpSpPr>
          <p:cNvPr id="5" name="Group 58"/>
          <p:cNvGrpSpPr>
            <a:grpSpLocks/>
          </p:cNvGrpSpPr>
          <p:nvPr/>
        </p:nvGrpSpPr>
        <p:grpSpPr bwMode="auto">
          <a:xfrm flipV="1">
            <a:off x="4848226" y="2616200"/>
            <a:ext cx="2911475" cy="2508250"/>
            <a:chOff x="2036" y="1728"/>
            <a:chExt cx="1834" cy="1580"/>
          </a:xfrm>
        </p:grpSpPr>
        <p:sp>
          <p:nvSpPr>
            <p:cNvPr id="62522" name="AutoShape 59"/>
            <p:cNvSpPr>
              <a:spLocks noChangeAspect="1" noChangeArrowheads="1"/>
            </p:cNvSpPr>
            <p:nvPr/>
          </p:nvSpPr>
          <p:spPr bwMode="auto">
            <a:xfrm>
              <a:off x="2036" y="1730"/>
              <a:ext cx="1834" cy="1577"/>
            </a:xfrm>
            <a:prstGeom prst="roundRect">
              <a:avLst>
                <a:gd name="adj" fmla="val 16667"/>
              </a:avLst>
            </a:prstGeom>
            <a:noFill/>
            <a:ln w="15875">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2523" name="Line 60"/>
            <p:cNvSpPr>
              <a:spLocks noChangeShapeType="1"/>
            </p:cNvSpPr>
            <p:nvPr/>
          </p:nvSpPr>
          <p:spPr bwMode="auto">
            <a:xfrm>
              <a:off x="2976" y="1728"/>
              <a:ext cx="68" cy="0"/>
            </a:xfrm>
            <a:prstGeom prst="line">
              <a:avLst/>
            </a:prstGeom>
            <a:noFill/>
            <a:ln w="15875">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4" name="Line 61"/>
            <p:cNvSpPr>
              <a:spLocks noChangeShapeType="1"/>
            </p:cNvSpPr>
            <p:nvPr/>
          </p:nvSpPr>
          <p:spPr bwMode="auto">
            <a:xfrm flipH="1">
              <a:off x="2880" y="3308"/>
              <a:ext cx="68" cy="0"/>
            </a:xfrm>
            <a:prstGeom prst="line">
              <a:avLst/>
            </a:prstGeom>
            <a:noFill/>
            <a:ln w="15875">
              <a:solidFill>
                <a:srgbClr val="9933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pic>
        <p:nvPicPr>
          <p:cNvPr id="62507" name="Picture 62"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9382126" y="3352800"/>
            <a:ext cx="938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99" name="Line 63"/>
          <p:cNvSpPr>
            <a:spLocks noChangeShapeType="1"/>
          </p:cNvSpPr>
          <p:nvPr/>
        </p:nvSpPr>
        <p:spPr bwMode="auto">
          <a:xfrm flipV="1">
            <a:off x="9850439" y="3706813"/>
            <a:ext cx="53975" cy="41116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142400" name="Line 64"/>
          <p:cNvSpPr>
            <a:spLocks noChangeShapeType="1"/>
          </p:cNvSpPr>
          <p:nvPr/>
        </p:nvSpPr>
        <p:spPr bwMode="auto">
          <a:xfrm flipV="1">
            <a:off x="9850439" y="3802063"/>
            <a:ext cx="212725" cy="31591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nvGrpSpPr>
          <p:cNvPr id="6" name="Group 65"/>
          <p:cNvGrpSpPr>
            <a:grpSpLocks/>
          </p:cNvGrpSpPr>
          <p:nvPr/>
        </p:nvGrpSpPr>
        <p:grpSpPr bwMode="auto">
          <a:xfrm>
            <a:off x="7891464" y="3092450"/>
            <a:ext cx="1114425" cy="1479550"/>
            <a:chOff x="3525" y="1948"/>
            <a:chExt cx="702" cy="932"/>
          </a:xfrm>
        </p:grpSpPr>
        <p:sp>
          <p:nvSpPr>
            <p:cNvPr id="62511" name="Line 66"/>
            <p:cNvSpPr>
              <a:spLocks noChangeShapeType="1"/>
            </p:cNvSpPr>
            <p:nvPr/>
          </p:nvSpPr>
          <p:spPr bwMode="auto">
            <a:xfrm flipH="1">
              <a:off x="4085" y="1948"/>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2" name="Line 67"/>
            <p:cNvSpPr>
              <a:spLocks noChangeShapeType="1"/>
            </p:cNvSpPr>
            <p:nvPr/>
          </p:nvSpPr>
          <p:spPr bwMode="auto">
            <a:xfrm>
              <a:off x="3525" y="2023"/>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3" name="Line 68"/>
            <p:cNvSpPr>
              <a:spLocks noChangeShapeType="1"/>
            </p:cNvSpPr>
            <p:nvPr/>
          </p:nvSpPr>
          <p:spPr bwMode="auto">
            <a:xfrm>
              <a:off x="3525" y="2128"/>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4" name="Line 69"/>
            <p:cNvSpPr>
              <a:spLocks noChangeShapeType="1"/>
            </p:cNvSpPr>
            <p:nvPr/>
          </p:nvSpPr>
          <p:spPr bwMode="auto">
            <a:xfrm>
              <a:off x="3525" y="2233"/>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5" name="Line 70"/>
            <p:cNvSpPr>
              <a:spLocks noChangeShapeType="1"/>
            </p:cNvSpPr>
            <p:nvPr/>
          </p:nvSpPr>
          <p:spPr bwMode="auto">
            <a:xfrm>
              <a:off x="3525" y="2338"/>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6" name="Line 71"/>
            <p:cNvSpPr>
              <a:spLocks noChangeShapeType="1"/>
            </p:cNvSpPr>
            <p:nvPr/>
          </p:nvSpPr>
          <p:spPr bwMode="auto">
            <a:xfrm>
              <a:off x="3525" y="2446"/>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7" name="Line 72"/>
            <p:cNvSpPr>
              <a:spLocks noChangeShapeType="1"/>
            </p:cNvSpPr>
            <p:nvPr/>
          </p:nvSpPr>
          <p:spPr bwMode="auto">
            <a:xfrm>
              <a:off x="3525" y="2557"/>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8" name="Line 73"/>
            <p:cNvSpPr>
              <a:spLocks noChangeShapeType="1"/>
            </p:cNvSpPr>
            <p:nvPr/>
          </p:nvSpPr>
          <p:spPr bwMode="auto">
            <a:xfrm>
              <a:off x="3525" y="2659"/>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19" name="Line 74"/>
            <p:cNvSpPr>
              <a:spLocks noChangeShapeType="1"/>
            </p:cNvSpPr>
            <p:nvPr/>
          </p:nvSpPr>
          <p:spPr bwMode="auto">
            <a:xfrm>
              <a:off x="3525" y="2764"/>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0" name="Line 75"/>
            <p:cNvSpPr>
              <a:spLocks noChangeShapeType="1"/>
            </p:cNvSpPr>
            <p:nvPr/>
          </p:nvSpPr>
          <p:spPr bwMode="auto">
            <a:xfrm>
              <a:off x="3525" y="2875"/>
              <a:ext cx="96"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62521" name="Line 76"/>
            <p:cNvSpPr>
              <a:spLocks noChangeShapeType="1"/>
            </p:cNvSpPr>
            <p:nvPr/>
          </p:nvSpPr>
          <p:spPr bwMode="auto">
            <a:xfrm>
              <a:off x="4159" y="2880"/>
              <a:ext cx="68" cy="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grpSp>
      <p:sp>
        <p:nvSpPr>
          <p:cNvPr id="78" name="Rectangle 2"/>
          <p:cNvSpPr txBox="1">
            <a:spLocks noChangeArrowheads="1"/>
          </p:cNvSpPr>
          <p:nvPr/>
        </p:nvSpPr>
        <p:spPr bwMode="auto">
          <a:xfrm>
            <a:off x="381000" y="304800"/>
            <a:ext cx="1053623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marL="952500" indent="-952500" eaLnBrk="1" hangingPunct="1"/>
            <a:r>
              <a:rPr lang="en-US" altLang="zh-TW" smtClean="0"/>
              <a:t>Mutual inductance</a:t>
            </a:r>
            <a:endParaRPr lang="en-US" altLang="zh-TW" dirty="0" smtClean="0"/>
          </a:p>
        </p:txBody>
      </p:sp>
    </p:spTree>
    <p:extLst>
      <p:ext uri="{BB962C8B-B14F-4D97-AF65-F5344CB8AC3E}">
        <p14:creationId xmlns:p14="http://schemas.microsoft.com/office/powerpoint/2010/main" val="212981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42400"/>
                                        </p:tgtEl>
                                        <p:attrNameLst>
                                          <p:attrName>style.visibility</p:attrName>
                                        </p:attrNameLst>
                                      </p:cBhvr>
                                      <p:to>
                                        <p:strVal val="visible"/>
                                      </p:to>
                                    </p:set>
                                  </p:childTnLst>
                                  <p:subTnLst>
                                    <p:set>
                                      <p:cBhvr override="childStyle">
                                        <p:cTn dur="1" fill="hold" display="0" masterRel="nextClick" afterEffect="1"/>
                                        <p:tgtEl>
                                          <p:spTgt spid="142400"/>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2399"/>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2393"/>
                                        </p:tgtEl>
                                        <p:attrNameLst>
                                          <p:attrName>style.visibility</p:attrName>
                                        </p:attrNameLst>
                                      </p:cBhvr>
                                      <p:to>
                                        <p:strVal val="visible"/>
                                      </p:to>
                                    </p:set>
                                    <p:animEffect transition="in" filter="wipe(down)">
                                      <p:cBhvr>
                                        <p:cTn id="25" dur="500"/>
                                        <p:tgtEl>
                                          <p:spTgt spid="142393"/>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42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92" grpId="0" autoUpdateAnimBg="0"/>
      <p:bldP spid="142393" grpId="0" animBg="1"/>
      <p:bldP spid="142399" grpId="0" animBg="1"/>
      <p:bldP spid="14240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Line 3"/>
          <p:cNvSpPr>
            <a:spLocks noChangeShapeType="1"/>
          </p:cNvSpPr>
          <p:nvPr/>
        </p:nvSpPr>
        <p:spPr bwMode="auto">
          <a:xfrm flipH="1">
            <a:off x="2667001" y="3135313"/>
            <a:ext cx="2386013"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492" name="Line 4"/>
          <p:cNvSpPr>
            <a:spLocks noChangeShapeType="1"/>
          </p:cNvSpPr>
          <p:nvPr/>
        </p:nvSpPr>
        <p:spPr bwMode="auto">
          <a:xfrm>
            <a:off x="7383463" y="3105150"/>
            <a:ext cx="2386012"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43365" name="AutoShape 5"/>
          <p:cNvSpPr>
            <a:spLocks noChangeArrowheads="1"/>
          </p:cNvSpPr>
          <p:nvPr/>
        </p:nvSpPr>
        <p:spPr bwMode="auto">
          <a:xfrm>
            <a:off x="4046538" y="2006600"/>
            <a:ext cx="4343400" cy="3733800"/>
          </a:xfrm>
          <a:prstGeom prst="roundRect">
            <a:avLst>
              <a:gd name="adj" fmla="val 16667"/>
            </a:avLst>
          </a:prstGeom>
          <a:gradFill rotWithShape="0">
            <a:gsLst>
              <a:gs pos="0">
                <a:srgbClr val="4D4D4D"/>
              </a:gs>
              <a:gs pos="50000">
                <a:schemeClr val="bg1"/>
              </a:gs>
              <a:gs pos="100000">
                <a:srgbClr val="4D4D4D"/>
              </a:gs>
            </a:gsLst>
            <a:lin ang="18900000" scaled="1"/>
          </a:gradFill>
          <a:ln w="9525">
            <a:solidFill>
              <a:schemeClr val="tx1"/>
            </a:solidFill>
            <a:round/>
            <a:headEnd/>
            <a:tailEnd/>
          </a:ln>
          <a:effectLst/>
        </p:spPr>
        <p:txBody>
          <a:bodyPr wrap="none" anchor="ctr"/>
          <a:lstStyle/>
          <a:p>
            <a:pPr eaLnBrk="1" hangingPunct="1">
              <a:defRPr/>
            </a:pPr>
            <a:endParaRPr lang="en-AU">
              <a:latin typeface="Times New Roman" charset="0"/>
              <a:ea typeface="新細明體" charset="-120"/>
            </a:endParaRPr>
          </a:p>
        </p:txBody>
      </p:sp>
      <p:sp>
        <p:nvSpPr>
          <p:cNvPr id="63494" name="AutoShape 6"/>
          <p:cNvSpPr>
            <a:spLocks noChangeAspect="1" noChangeArrowheads="1"/>
          </p:cNvSpPr>
          <p:nvPr/>
        </p:nvSpPr>
        <p:spPr bwMode="auto">
          <a:xfrm>
            <a:off x="5072064" y="2881313"/>
            <a:ext cx="2295525" cy="1973262"/>
          </a:xfrm>
          <a:prstGeom prst="roundRect">
            <a:avLst>
              <a:gd name="adj" fmla="val 16667"/>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3495" name="Freeform 7"/>
          <p:cNvSpPr>
            <a:spLocks noChangeAspect="1"/>
          </p:cNvSpPr>
          <p:nvPr/>
        </p:nvSpPr>
        <p:spPr bwMode="auto">
          <a:xfrm>
            <a:off x="7210426" y="310515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496" name="Freeform 8"/>
          <p:cNvSpPr>
            <a:spLocks noChangeAspect="1"/>
          </p:cNvSpPr>
          <p:nvPr/>
        </p:nvSpPr>
        <p:spPr bwMode="auto">
          <a:xfrm>
            <a:off x="7210426" y="3267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497" name="Freeform 9"/>
          <p:cNvSpPr>
            <a:spLocks noChangeAspect="1"/>
          </p:cNvSpPr>
          <p:nvPr/>
        </p:nvSpPr>
        <p:spPr bwMode="auto">
          <a:xfrm>
            <a:off x="7210426" y="34369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498" name="Freeform 10"/>
          <p:cNvSpPr>
            <a:spLocks noChangeAspect="1"/>
          </p:cNvSpPr>
          <p:nvPr/>
        </p:nvSpPr>
        <p:spPr bwMode="auto">
          <a:xfrm>
            <a:off x="7210426" y="35988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499" name="Freeform 11"/>
          <p:cNvSpPr>
            <a:spLocks noChangeAspect="1"/>
          </p:cNvSpPr>
          <p:nvPr/>
        </p:nvSpPr>
        <p:spPr bwMode="auto">
          <a:xfrm>
            <a:off x="7210426" y="37750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0" name="Freeform 12"/>
          <p:cNvSpPr>
            <a:spLocks noChangeAspect="1"/>
          </p:cNvSpPr>
          <p:nvPr/>
        </p:nvSpPr>
        <p:spPr bwMode="auto">
          <a:xfrm>
            <a:off x="7210426" y="39481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1" name="Freeform 13"/>
          <p:cNvSpPr>
            <a:spLocks noChangeAspect="1"/>
          </p:cNvSpPr>
          <p:nvPr/>
        </p:nvSpPr>
        <p:spPr bwMode="auto">
          <a:xfrm>
            <a:off x="7210426" y="41100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2" name="Freeform 14"/>
          <p:cNvSpPr>
            <a:spLocks noChangeAspect="1"/>
          </p:cNvSpPr>
          <p:nvPr/>
        </p:nvSpPr>
        <p:spPr bwMode="auto">
          <a:xfrm>
            <a:off x="7210426" y="42799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3" name="Freeform 15"/>
          <p:cNvSpPr>
            <a:spLocks noChangeAspect="1"/>
          </p:cNvSpPr>
          <p:nvPr/>
        </p:nvSpPr>
        <p:spPr bwMode="auto">
          <a:xfrm>
            <a:off x="7200901" y="4441826"/>
            <a:ext cx="1192213" cy="136525"/>
          </a:xfrm>
          <a:custGeom>
            <a:avLst/>
            <a:gdLst>
              <a:gd name="T0" fmla="*/ 163513 w 751"/>
              <a:gd name="T1" fmla="*/ 0 h 86"/>
              <a:gd name="T2" fmla="*/ 171450 w 751"/>
              <a:gd name="T3" fmla="*/ 100013 h 86"/>
              <a:gd name="T4" fmla="*/ 1192213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4" name="Line 16"/>
          <p:cNvSpPr>
            <a:spLocks noChangeShapeType="1"/>
          </p:cNvSpPr>
          <p:nvPr/>
        </p:nvSpPr>
        <p:spPr bwMode="auto">
          <a:xfrm>
            <a:off x="8389938" y="4578350"/>
            <a:ext cx="13716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05" name="Line 17"/>
          <p:cNvSpPr>
            <a:spLocks noChangeShapeType="1"/>
          </p:cNvSpPr>
          <p:nvPr/>
        </p:nvSpPr>
        <p:spPr bwMode="auto">
          <a:xfrm>
            <a:off x="9761538" y="3105150"/>
            <a:ext cx="0" cy="148590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06" name="Freeform 18"/>
          <p:cNvSpPr>
            <a:spLocks noChangeAspect="1"/>
          </p:cNvSpPr>
          <p:nvPr/>
        </p:nvSpPr>
        <p:spPr bwMode="auto">
          <a:xfrm flipH="1">
            <a:off x="3933826" y="313531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7" name="Freeform 19"/>
          <p:cNvSpPr>
            <a:spLocks noChangeAspect="1"/>
          </p:cNvSpPr>
          <p:nvPr/>
        </p:nvSpPr>
        <p:spPr bwMode="auto">
          <a:xfrm flipH="1">
            <a:off x="3933826" y="3297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8" name="Freeform 20"/>
          <p:cNvSpPr>
            <a:spLocks noChangeAspect="1"/>
          </p:cNvSpPr>
          <p:nvPr/>
        </p:nvSpPr>
        <p:spPr bwMode="auto">
          <a:xfrm flipH="1">
            <a:off x="3933826" y="34671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09" name="Freeform 21"/>
          <p:cNvSpPr>
            <a:spLocks noChangeAspect="1"/>
          </p:cNvSpPr>
          <p:nvPr/>
        </p:nvSpPr>
        <p:spPr bwMode="auto">
          <a:xfrm flipH="1">
            <a:off x="3933826" y="362902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0" name="Freeform 22"/>
          <p:cNvSpPr>
            <a:spLocks noChangeAspect="1"/>
          </p:cNvSpPr>
          <p:nvPr/>
        </p:nvSpPr>
        <p:spPr bwMode="auto">
          <a:xfrm flipH="1">
            <a:off x="3933826" y="3805238"/>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1" name="Freeform 23"/>
          <p:cNvSpPr>
            <a:spLocks noChangeAspect="1"/>
          </p:cNvSpPr>
          <p:nvPr/>
        </p:nvSpPr>
        <p:spPr bwMode="auto">
          <a:xfrm flipH="1">
            <a:off x="3933826" y="3978275"/>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2" name="Freeform 24"/>
          <p:cNvSpPr>
            <a:spLocks noChangeAspect="1"/>
          </p:cNvSpPr>
          <p:nvPr/>
        </p:nvSpPr>
        <p:spPr bwMode="auto">
          <a:xfrm flipH="1">
            <a:off x="3933826" y="4140200"/>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3" name="Freeform 25"/>
          <p:cNvSpPr>
            <a:spLocks noChangeAspect="1"/>
          </p:cNvSpPr>
          <p:nvPr/>
        </p:nvSpPr>
        <p:spPr bwMode="auto">
          <a:xfrm flipH="1">
            <a:off x="3933826" y="4310063"/>
            <a:ext cx="1292225" cy="222250"/>
          </a:xfrm>
          <a:custGeom>
            <a:avLst/>
            <a:gdLst>
              <a:gd name="T0" fmla="*/ 154323 w 695"/>
              <a:gd name="T1" fmla="*/ 0 h 120"/>
              <a:gd name="T2" fmla="*/ 161761 w 695"/>
              <a:gd name="T3" fmla="*/ 100013 h 120"/>
              <a:gd name="T4" fmla="*/ 1121168 w 695"/>
              <a:gd name="T5" fmla="*/ 133350 h 120"/>
              <a:gd name="T6" fmla="*/ 1188103 w 695"/>
              <a:gd name="T7" fmla="*/ 222250 h 120"/>
              <a:gd name="T8" fmla="*/ 0 60000 65536"/>
              <a:gd name="T9" fmla="*/ 0 60000 65536"/>
              <a:gd name="T10" fmla="*/ 0 60000 65536"/>
              <a:gd name="T11" fmla="*/ 0 60000 65536"/>
              <a:gd name="T12" fmla="*/ 0 w 695"/>
              <a:gd name="T13" fmla="*/ 0 h 120"/>
              <a:gd name="T14" fmla="*/ 695 w 695"/>
              <a:gd name="T15" fmla="*/ 120 h 120"/>
            </a:gdLst>
            <a:ahLst/>
            <a:cxnLst>
              <a:cxn ang="T8">
                <a:pos x="T0" y="T1"/>
              </a:cxn>
              <a:cxn ang="T9">
                <a:pos x="T2" y="T3"/>
              </a:cxn>
              <a:cxn ang="T10">
                <a:pos x="T4" y="T5"/>
              </a:cxn>
              <a:cxn ang="T11">
                <a:pos x="T6" y="T7"/>
              </a:cxn>
            </a:cxnLst>
            <a:rect l="T12" t="T13" r="T14" b="T15"/>
            <a:pathLst>
              <a:path w="695" h="120">
                <a:moveTo>
                  <a:pt x="83" y="0"/>
                </a:moveTo>
                <a:cubicBezTo>
                  <a:pt x="84" y="9"/>
                  <a:pt x="0" y="42"/>
                  <a:pt x="87" y="54"/>
                </a:cubicBezTo>
                <a:cubicBezTo>
                  <a:pt x="174" y="66"/>
                  <a:pt x="511" y="61"/>
                  <a:pt x="603" y="72"/>
                </a:cubicBezTo>
                <a:cubicBezTo>
                  <a:pt x="695" y="83"/>
                  <a:pt x="632" y="110"/>
                  <a:pt x="639" y="120"/>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4" name="Freeform 26"/>
          <p:cNvSpPr>
            <a:spLocks noChangeAspect="1"/>
          </p:cNvSpPr>
          <p:nvPr/>
        </p:nvSpPr>
        <p:spPr bwMode="auto">
          <a:xfrm flipH="1">
            <a:off x="4043363" y="4471989"/>
            <a:ext cx="1192212" cy="136525"/>
          </a:xfrm>
          <a:custGeom>
            <a:avLst/>
            <a:gdLst>
              <a:gd name="T0" fmla="*/ 163512 w 751"/>
              <a:gd name="T1" fmla="*/ 0 h 86"/>
              <a:gd name="T2" fmla="*/ 171450 w 751"/>
              <a:gd name="T3" fmla="*/ 100013 h 86"/>
              <a:gd name="T4" fmla="*/ 1192212 w 751"/>
              <a:gd name="T5" fmla="*/ 136525 h 86"/>
              <a:gd name="T6" fmla="*/ 0 60000 65536"/>
              <a:gd name="T7" fmla="*/ 0 60000 65536"/>
              <a:gd name="T8" fmla="*/ 0 60000 65536"/>
              <a:gd name="T9" fmla="*/ 0 w 751"/>
              <a:gd name="T10" fmla="*/ 0 h 86"/>
              <a:gd name="T11" fmla="*/ 751 w 751"/>
              <a:gd name="T12" fmla="*/ 86 h 86"/>
            </a:gdLst>
            <a:ahLst/>
            <a:cxnLst>
              <a:cxn ang="T6">
                <a:pos x="T0" y="T1"/>
              </a:cxn>
              <a:cxn ang="T7">
                <a:pos x="T2" y="T3"/>
              </a:cxn>
              <a:cxn ang="T8">
                <a:pos x="T4" y="T5"/>
              </a:cxn>
            </a:cxnLst>
            <a:rect l="T9" t="T10" r="T11" b="T12"/>
            <a:pathLst>
              <a:path w="751" h="86">
                <a:moveTo>
                  <a:pt x="103" y="0"/>
                </a:moveTo>
                <a:cubicBezTo>
                  <a:pt x="104" y="11"/>
                  <a:pt x="0" y="49"/>
                  <a:pt x="108" y="63"/>
                </a:cubicBezTo>
                <a:cubicBezTo>
                  <a:pt x="216" y="77"/>
                  <a:pt x="617" y="81"/>
                  <a:pt x="751" y="86"/>
                </a:cubicBezTo>
              </a:path>
            </a:pathLst>
          </a:custGeom>
          <a:noFill/>
          <a:ln w="317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15" name="Line 27"/>
          <p:cNvSpPr>
            <a:spLocks noChangeShapeType="1"/>
          </p:cNvSpPr>
          <p:nvPr/>
        </p:nvSpPr>
        <p:spPr bwMode="auto">
          <a:xfrm flipH="1">
            <a:off x="2674938" y="3135313"/>
            <a:ext cx="0" cy="658812"/>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16" name="Line 28"/>
          <p:cNvSpPr>
            <a:spLocks noChangeShapeType="1"/>
          </p:cNvSpPr>
          <p:nvPr/>
        </p:nvSpPr>
        <p:spPr bwMode="auto">
          <a:xfrm flipH="1">
            <a:off x="2674938" y="3987800"/>
            <a:ext cx="0" cy="623888"/>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17" name="Line 29"/>
          <p:cNvSpPr>
            <a:spLocks noChangeShapeType="1"/>
          </p:cNvSpPr>
          <p:nvPr/>
        </p:nvSpPr>
        <p:spPr bwMode="auto">
          <a:xfrm>
            <a:off x="2362200" y="37909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18" name="Line 30"/>
          <p:cNvSpPr>
            <a:spLocks noChangeShapeType="1"/>
          </p:cNvSpPr>
          <p:nvPr/>
        </p:nvSpPr>
        <p:spPr bwMode="auto">
          <a:xfrm>
            <a:off x="2503488" y="3935413"/>
            <a:ext cx="3556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19" name="Line 31"/>
          <p:cNvSpPr>
            <a:spLocks noChangeShapeType="1"/>
          </p:cNvSpPr>
          <p:nvPr/>
        </p:nvSpPr>
        <p:spPr bwMode="auto">
          <a:xfrm flipH="1">
            <a:off x="2674938"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20" name="Line 32"/>
          <p:cNvSpPr>
            <a:spLocks noChangeShapeType="1"/>
          </p:cNvSpPr>
          <p:nvPr/>
        </p:nvSpPr>
        <p:spPr bwMode="auto">
          <a:xfrm flipH="1">
            <a:off x="3513138" y="4610100"/>
            <a:ext cx="533400" cy="0"/>
          </a:xfrm>
          <a:prstGeom prst="line">
            <a:avLst/>
          </a:prstGeom>
          <a:noFill/>
          <a:ln w="3175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63521" name="Oval 33"/>
          <p:cNvSpPr>
            <a:spLocks noChangeArrowheads="1"/>
          </p:cNvSpPr>
          <p:nvPr/>
        </p:nvSpPr>
        <p:spPr bwMode="auto">
          <a:xfrm>
            <a:off x="3184525"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sp>
        <p:nvSpPr>
          <p:cNvPr id="63522" name="Oval 34"/>
          <p:cNvSpPr>
            <a:spLocks noChangeArrowheads="1"/>
          </p:cNvSpPr>
          <p:nvPr/>
        </p:nvSpPr>
        <p:spPr bwMode="auto">
          <a:xfrm>
            <a:off x="3436938" y="4570413"/>
            <a:ext cx="76200" cy="76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sz="3200">
              <a:latin typeface="Times New Roman" panose="02020603050405020304" pitchFamily="18" charset="0"/>
              <a:ea typeface="新細明體" panose="02020500000000000000" pitchFamily="18" charset="-120"/>
            </a:endParaRPr>
          </a:p>
        </p:txBody>
      </p:sp>
      <p:grpSp>
        <p:nvGrpSpPr>
          <p:cNvPr id="63523" name="Group 35"/>
          <p:cNvGrpSpPr>
            <a:grpSpLocks/>
          </p:cNvGrpSpPr>
          <p:nvPr/>
        </p:nvGrpSpPr>
        <p:grpSpPr bwMode="auto">
          <a:xfrm>
            <a:off x="3195639" y="4191001"/>
            <a:ext cx="395287" cy="390525"/>
            <a:chOff x="724" y="2640"/>
            <a:chExt cx="249" cy="246"/>
          </a:xfrm>
        </p:grpSpPr>
        <p:sp>
          <p:nvSpPr>
            <p:cNvPr id="63526" name="Arc 36"/>
            <p:cNvSpPr>
              <a:spLocks noChangeAspect="1"/>
            </p:cNvSpPr>
            <p:nvPr/>
          </p:nvSpPr>
          <p:spPr bwMode="auto">
            <a:xfrm rot="16200000" flipV="1">
              <a:off x="780" y="2641"/>
              <a:ext cx="193" cy="192"/>
            </a:xfrm>
            <a:custGeom>
              <a:avLst/>
              <a:gdLst>
                <a:gd name="T0" fmla="*/ 0 w 21600"/>
                <a:gd name="T1" fmla="*/ 0 h 21444"/>
                <a:gd name="T2" fmla="*/ 2 w 21600"/>
                <a:gd name="T3" fmla="*/ 2 h 21444"/>
                <a:gd name="T4" fmla="*/ 0 w 21600"/>
                <a:gd name="T5" fmla="*/ 2 h 21444"/>
                <a:gd name="T6" fmla="*/ 0 60000 65536"/>
                <a:gd name="T7" fmla="*/ 0 60000 65536"/>
                <a:gd name="T8" fmla="*/ 0 60000 65536"/>
                <a:gd name="T9" fmla="*/ 0 w 21600"/>
                <a:gd name="T10" fmla="*/ 0 h 21444"/>
                <a:gd name="T11" fmla="*/ 21600 w 21600"/>
                <a:gd name="T12" fmla="*/ 21444 h 21444"/>
              </a:gdLst>
              <a:ahLst/>
              <a:cxnLst>
                <a:cxn ang="T6">
                  <a:pos x="T0" y="T1"/>
                </a:cxn>
                <a:cxn ang="T7">
                  <a:pos x="T2" y="T3"/>
                </a:cxn>
                <a:cxn ang="T8">
                  <a:pos x="T4" y="T5"/>
                </a:cxn>
              </a:cxnLst>
              <a:rect l="T9" t="T10" r="T11" b="T12"/>
              <a:pathLst>
                <a:path w="21600" h="21444" fill="none" extrusionOk="0">
                  <a:moveTo>
                    <a:pt x="2592" y="0"/>
                  </a:moveTo>
                  <a:cubicBezTo>
                    <a:pt x="13440" y="1311"/>
                    <a:pt x="21600" y="10517"/>
                    <a:pt x="21600" y="21444"/>
                  </a:cubicBezTo>
                </a:path>
                <a:path w="21600" h="21444" stroke="0" extrusionOk="0">
                  <a:moveTo>
                    <a:pt x="2592" y="0"/>
                  </a:moveTo>
                  <a:cubicBezTo>
                    <a:pt x="13440" y="1311"/>
                    <a:pt x="21600" y="10517"/>
                    <a:pt x="21600" y="21444"/>
                  </a:cubicBezTo>
                  <a:lnTo>
                    <a:pt x="0" y="21444"/>
                  </a:lnTo>
                  <a:lnTo>
                    <a:pt x="2592" y="0"/>
                  </a:lnTo>
                  <a:close/>
                </a:path>
              </a:pathLst>
            </a:custGeom>
            <a:noFill/>
            <a:ln w="254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en-AU"/>
            </a:p>
          </p:txBody>
        </p:sp>
        <p:sp>
          <p:nvSpPr>
            <p:cNvPr id="63527" name="Line 37"/>
            <p:cNvSpPr>
              <a:spLocks noChangeShapeType="1"/>
            </p:cNvSpPr>
            <p:nvPr/>
          </p:nvSpPr>
          <p:spPr bwMode="auto">
            <a:xfrm flipV="1">
              <a:off x="724" y="2752"/>
              <a:ext cx="152" cy="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pic>
        <p:nvPicPr>
          <p:cNvPr id="63524" name="Picture 38" descr="\\Editorial\sci_npaw\Editing\SB (images and text)\SB image\ch17-20 png transparent bg\17_2007m2.png"/>
          <p:cNvPicPr>
            <a:picLocks noChangeAspect="1" noChangeArrowheads="1"/>
          </p:cNvPicPr>
          <p:nvPr/>
        </p:nvPicPr>
        <p:blipFill>
          <a:blip r:embed="rId2">
            <a:extLst>
              <a:ext uri="{28A0092B-C50C-407E-A947-70E740481C1C}">
                <a14:useLocalDpi xmlns:a14="http://schemas.microsoft.com/office/drawing/2010/main" val="0"/>
              </a:ext>
            </a:extLst>
          </a:blip>
          <a:srcRect l="17137" t="81102" r="58073"/>
          <a:stretch>
            <a:fillRect/>
          </a:stretch>
        </p:blipFill>
        <p:spPr bwMode="auto">
          <a:xfrm>
            <a:off x="9296401" y="3352800"/>
            <a:ext cx="938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5" name="Line 39"/>
          <p:cNvSpPr>
            <a:spLocks noChangeShapeType="1"/>
          </p:cNvSpPr>
          <p:nvPr/>
        </p:nvSpPr>
        <p:spPr bwMode="auto">
          <a:xfrm flipV="1">
            <a:off x="9771063" y="3686175"/>
            <a:ext cx="0" cy="42545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40" name="Rectangle 2"/>
          <p:cNvSpPr txBox="1">
            <a:spLocks noChangeArrowheads="1"/>
          </p:cNvSpPr>
          <p:nvPr/>
        </p:nvSpPr>
        <p:spPr bwMode="auto">
          <a:xfrm>
            <a:off x="381000" y="304800"/>
            <a:ext cx="1053623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marL="952500" indent="-952500" eaLnBrk="1" hangingPunct="1"/>
            <a:r>
              <a:rPr lang="en-US" altLang="zh-TW" smtClean="0"/>
              <a:t>Mutual inductance</a:t>
            </a:r>
            <a:endParaRPr lang="en-US" altLang="zh-TW" dirty="0" smtClean="0"/>
          </a:p>
        </p:txBody>
      </p:sp>
    </p:spTree>
    <p:extLst>
      <p:ext uri="{BB962C8B-B14F-4D97-AF65-F5344CB8AC3E}">
        <p14:creationId xmlns:p14="http://schemas.microsoft.com/office/powerpoint/2010/main" val="356992504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274639"/>
            <a:ext cx="8229600" cy="808037"/>
          </a:xfrm>
        </p:spPr>
        <p:txBody>
          <a:bodyPr/>
          <a:lstStyle/>
          <a:p>
            <a:pPr eaLnBrk="1" hangingPunct="1"/>
            <a:r>
              <a:rPr lang="en-GB" altLang="en-US" dirty="0" smtClean="0"/>
              <a:t>Explaining How a transformer works</a:t>
            </a:r>
          </a:p>
        </p:txBody>
      </p:sp>
      <p:sp>
        <p:nvSpPr>
          <p:cNvPr id="317443" name="Rectangle 3"/>
          <p:cNvSpPr>
            <a:spLocks noGrp="1" noChangeArrowheads="1"/>
          </p:cNvSpPr>
          <p:nvPr>
            <p:ph idx="1"/>
          </p:nvPr>
        </p:nvSpPr>
        <p:spPr>
          <a:xfrm>
            <a:off x="685800" y="1281114"/>
            <a:ext cx="11137391" cy="3887787"/>
          </a:xfrm>
        </p:spPr>
        <p:txBody>
          <a:bodyPr/>
          <a:lstStyle/>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When an </a:t>
            </a:r>
            <a:r>
              <a:rPr lang="en-GB" altLang="en-US" b="1" dirty="0" smtClean="0">
                <a:solidFill>
                  <a:srgbClr val="0066FF"/>
                </a:solidFill>
                <a:latin typeface="Arial" panose="020B0604020202020204" pitchFamily="34" charset="0"/>
                <a:cs typeface="Arial" panose="020B0604020202020204" pitchFamily="34" charset="0"/>
              </a:rPr>
              <a:t>alternating</a:t>
            </a:r>
            <a:r>
              <a:rPr lang="en-GB" altLang="en-US" dirty="0" smtClean="0">
                <a:latin typeface="Arial" panose="020B0604020202020204" pitchFamily="34" charset="0"/>
                <a:cs typeface="Arial" panose="020B0604020202020204" pitchFamily="34" charset="0"/>
              </a:rPr>
              <a:t> voltage, </a:t>
            </a:r>
            <a:r>
              <a:rPr lang="en-GB" altLang="en-US" b="1" dirty="0" err="1" smtClean="0">
                <a:solidFill>
                  <a:schemeClr val="accent2"/>
                </a:solidFill>
                <a:latin typeface="Arial" panose="020B0604020202020204" pitchFamily="34" charset="0"/>
                <a:cs typeface="Arial" panose="020B0604020202020204" pitchFamily="34" charset="0"/>
              </a:rPr>
              <a:t>V</a:t>
            </a:r>
            <a:r>
              <a:rPr lang="en-GB" altLang="en-US" b="1" baseline="-25000" dirty="0" err="1" smtClean="0">
                <a:solidFill>
                  <a:schemeClr val="accent2"/>
                </a:solidFill>
                <a:latin typeface="Arial" panose="020B0604020202020204" pitchFamily="34" charset="0"/>
                <a:cs typeface="Arial" panose="020B0604020202020204" pitchFamily="34" charset="0"/>
              </a:rPr>
              <a:t>p</a:t>
            </a:r>
            <a:r>
              <a:rPr lang="en-GB" altLang="en-US" dirty="0" smtClean="0">
                <a:latin typeface="Arial" panose="020B0604020202020204" pitchFamily="34" charset="0"/>
                <a:cs typeface="Arial" panose="020B0604020202020204" pitchFamily="34" charset="0"/>
              </a:rPr>
              <a:t> is applied to the primary coil of </a:t>
            </a:r>
            <a:r>
              <a:rPr lang="en-GB" altLang="en-US" b="1" dirty="0" smtClean="0">
                <a:solidFill>
                  <a:schemeClr val="accent2"/>
                </a:solidFill>
                <a:latin typeface="Arial" panose="020B0604020202020204" pitchFamily="34" charset="0"/>
                <a:cs typeface="Arial" panose="020B0604020202020204" pitchFamily="34" charset="0"/>
              </a:rPr>
              <a:t>N</a:t>
            </a:r>
            <a:r>
              <a:rPr lang="en-GB" altLang="en-US" b="1" baseline="-25000" dirty="0" smtClean="0">
                <a:solidFill>
                  <a:schemeClr val="accent2"/>
                </a:solidFill>
                <a:latin typeface="Arial" panose="020B0604020202020204" pitchFamily="34" charset="0"/>
                <a:cs typeface="Arial" panose="020B0604020202020204" pitchFamily="34" charset="0"/>
              </a:rPr>
              <a:t>p</a:t>
            </a:r>
            <a:r>
              <a:rPr lang="en-GB" altLang="en-US" dirty="0" smtClean="0">
                <a:latin typeface="Arial" panose="020B0604020202020204" pitchFamily="34" charset="0"/>
                <a:cs typeface="Arial" panose="020B0604020202020204" pitchFamily="34" charset="0"/>
              </a:rPr>
              <a:t> turns it causes an alternating current to flow in this coil.</a:t>
            </a: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This current causes a changing magnetic field in the laminated iron core which cuts across the secondary coil of </a:t>
            </a:r>
            <a:r>
              <a:rPr lang="en-GB" altLang="en-US" b="1" dirty="0" smtClean="0">
                <a:solidFill>
                  <a:srgbClr val="FF5050"/>
                </a:solidFill>
                <a:latin typeface="Arial" panose="020B0604020202020204" pitchFamily="34" charset="0"/>
                <a:cs typeface="Arial" panose="020B0604020202020204" pitchFamily="34" charset="0"/>
              </a:rPr>
              <a:t>N</a:t>
            </a:r>
            <a:r>
              <a:rPr lang="en-GB" altLang="en-US" b="1" baseline="-25000" dirty="0" smtClean="0">
                <a:solidFill>
                  <a:srgbClr val="FF5050"/>
                </a:solidFill>
                <a:latin typeface="Arial" panose="020B0604020202020204" pitchFamily="34" charset="0"/>
                <a:cs typeface="Arial" panose="020B0604020202020204" pitchFamily="34" charset="0"/>
              </a:rPr>
              <a:t>s</a:t>
            </a:r>
            <a:r>
              <a:rPr lang="en-GB" altLang="en-US" dirty="0" smtClean="0">
                <a:latin typeface="Arial" panose="020B0604020202020204" pitchFamily="34" charset="0"/>
                <a:cs typeface="Arial" panose="020B0604020202020204" pitchFamily="34" charset="0"/>
              </a:rPr>
              <a:t> turns. </a:t>
            </a: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Electromagnetic </a:t>
            </a:r>
            <a:r>
              <a:rPr lang="en-GB" altLang="en-US" b="1" dirty="0">
                <a:solidFill>
                  <a:srgbClr val="0066FF"/>
                </a:solidFill>
                <a:latin typeface="Arial" panose="020B0604020202020204" pitchFamily="34" charset="0"/>
                <a:cs typeface="Arial" panose="020B0604020202020204" pitchFamily="34" charset="0"/>
              </a:rPr>
              <a:t>induction</a:t>
            </a:r>
            <a:r>
              <a:rPr lang="en-GB" altLang="en-US" dirty="0" smtClean="0">
                <a:latin typeface="Arial" panose="020B0604020202020204" pitchFamily="34" charset="0"/>
                <a:cs typeface="Arial" panose="020B0604020202020204" pitchFamily="34" charset="0"/>
              </a:rPr>
              <a:t> occurs in the secondary coil due to the </a:t>
            </a:r>
            <a:r>
              <a:rPr lang="en-GB" altLang="en-US" b="1" dirty="0">
                <a:solidFill>
                  <a:srgbClr val="0066FF"/>
                </a:solidFill>
                <a:latin typeface="Arial" panose="020B0604020202020204" pitchFamily="34" charset="0"/>
                <a:cs typeface="Arial" panose="020B0604020202020204" pitchFamily="34" charset="0"/>
              </a:rPr>
              <a:t>change in flux</a:t>
            </a:r>
            <a:r>
              <a:rPr lang="en-GB" altLang="en-US" dirty="0" smtClean="0">
                <a:latin typeface="Arial" panose="020B0604020202020204" pitchFamily="34" charset="0"/>
                <a:cs typeface="Arial" panose="020B0604020202020204" pitchFamily="34" charset="0"/>
              </a:rPr>
              <a:t>.  </a:t>
            </a:r>
            <a:endParaRPr lang="en-GB" altLang="en-US" dirty="0">
              <a:latin typeface="Arial" panose="020B0604020202020204" pitchFamily="34" charset="0"/>
              <a:cs typeface="Arial" panose="020B0604020202020204" pitchFamily="34" charset="0"/>
            </a:endParaRP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As the current direction in the primary coil reverses, so does the flux and… </a:t>
            </a:r>
            <a:endParaRPr lang="en-GB" altLang="en-US" dirty="0">
              <a:latin typeface="Arial" panose="020B0604020202020204" pitchFamily="34" charset="0"/>
              <a:cs typeface="Arial" panose="020B0604020202020204" pitchFamily="34" charset="0"/>
            </a:endParaRPr>
          </a:p>
          <a:p>
            <a:pPr marL="0" indent="0" eaLnBrk="1" hangingPunct="1">
              <a:lnSpc>
                <a:spcPct val="80000"/>
              </a:lnSpc>
              <a:buNone/>
            </a:pPr>
            <a:endParaRPr lang="en-GB" altLang="en-US" dirty="0" smtClean="0">
              <a:latin typeface="Arial" panose="020B0604020202020204" pitchFamily="34" charset="0"/>
              <a:cs typeface="Arial" panose="020B0604020202020204" pitchFamily="34" charset="0"/>
            </a:endParaRPr>
          </a:p>
          <a:p>
            <a:pPr marL="0" indent="0" eaLnBrk="1" hangingPunct="1">
              <a:lnSpc>
                <a:spcPct val="80000"/>
              </a:lnSpc>
              <a:buNone/>
            </a:pPr>
            <a:r>
              <a:rPr lang="en-GB" altLang="en-US" dirty="0" smtClean="0">
                <a:latin typeface="Arial" panose="020B0604020202020204" pitchFamily="34" charset="0"/>
                <a:cs typeface="Arial" panose="020B0604020202020204" pitchFamily="34" charset="0"/>
              </a:rPr>
              <a:t>this results in </a:t>
            </a:r>
            <a:r>
              <a:rPr lang="en-GB" altLang="en-US" b="1" dirty="0">
                <a:solidFill>
                  <a:srgbClr val="0066FF"/>
                </a:solidFill>
                <a:latin typeface="Arial" panose="020B0604020202020204" pitchFamily="34" charset="0"/>
                <a:cs typeface="Arial" panose="020B0604020202020204" pitchFamily="34" charset="0"/>
              </a:rPr>
              <a:t>alternating</a:t>
            </a:r>
            <a:r>
              <a:rPr lang="en-GB" altLang="en-US" dirty="0" smtClean="0">
                <a:latin typeface="Arial" panose="020B0604020202020204" pitchFamily="34" charset="0"/>
                <a:cs typeface="Arial" panose="020B0604020202020204" pitchFamily="34" charset="0"/>
              </a:rPr>
              <a:t> current </a:t>
            </a:r>
            <a:r>
              <a:rPr lang="en-GB" altLang="en-US" dirty="0">
                <a:latin typeface="Arial" panose="020B0604020202020204" pitchFamily="34" charset="0"/>
                <a:cs typeface="Arial" panose="020B0604020202020204" pitchFamily="34" charset="0"/>
              </a:rPr>
              <a:t>/ voltage, </a:t>
            </a:r>
            <a:r>
              <a:rPr lang="en-GB" altLang="en-US" b="1" dirty="0">
                <a:solidFill>
                  <a:srgbClr val="FF5050"/>
                </a:solidFill>
                <a:latin typeface="Arial" panose="020B0604020202020204" pitchFamily="34" charset="0"/>
                <a:cs typeface="Arial" panose="020B0604020202020204" pitchFamily="34" charset="0"/>
              </a:rPr>
              <a:t>V</a:t>
            </a:r>
            <a:r>
              <a:rPr lang="en-GB" altLang="en-US" b="1" baseline="-25000" dirty="0">
                <a:solidFill>
                  <a:srgbClr val="FF5050"/>
                </a:solidFill>
                <a:latin typeface="Arial" panose="020B0604020202020204" pitchFamily="34" charset="0"/>
                <a:cs typeface="Arial" panose="020B0604020202020204" pitchFamily="34" charset="0"/>
              </a:rPr>
              <a:t>s</a:t>
            </a:r>
            <a:r>
              <a:rPr lang="en-GB" altLang="en-US" dirty="0" smtClean="0">
                <a:latin typeface="Arial" panose="020B0604020202020204" pitchFamily="34" charset="0"/>
                <a:cs typeface="Arial" panose="020B0604020202020204" pitchFamily="34" charset="0"/>
              </a:rPr>
              <a:t> in the secondary coil so that the direction always </a:t>
            </a:r>
            <a:r>
              <a:rPr lang="en-GB" altLang="en-US" b="1" dirty="0">
                <a:solidFill>
                  <a:srgbClr val="0066FF"/>
                </a:solidFill>
                <a:latin typeface="Arial" panose="020B0604020202020204" pitchFamily="34" charset="0"/>
                <a:cs typeface="Arial" panose="020B0604020202020204" pitchFamily="34" charset="0"/>
              </a:rPr>
              <a:t>opposes</a:t>
            </a:r>
            <a:r>
              <a:rPr lang="en-GB" altLang="en-US" dirty="0" smtClean="0">
                <a:latin typeface="Arial" panose="020B0604020202020204" pitchFamily="34" charset="0"/>
                <a:cs typeface="Arial" panose="020B0604020202020204" pitchFamily="34" charset="0"/>
              </a:rPr>
              <a:t> the change in flux. </a:t>
            </a:r>
          </a:p>
        </p:txBody>
      </p:sp>
    </p:spTree>
    <p:extLst>
      <p:ext uri="{BB962C8B-B14F-4D97-AF65-F5344CB8AC3E}">
        <p14:creationId xmlns:p14="http://schemas.microsoft.com/office/powerpoint/2010/main" val="2006248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1981200" y="274638"/>
            <a:ext cx="8229600" cy="665162"/>
          </a:xfrm>
        </p:spPr>
        <p:txBody>
          <a:bodyPr>
            <a:normAutofit fontScale="90000"/>
          </a:bodyPr>
          <a:lstStyle/>
          <a:p>
            <a:pPr eaLnBrk="1" fontAlgn="auto" hangingPunct="1">
              <a:spcAft>
                <a:spcPts val="0"/>
              </a:spcAft>
              <a:defRPr/>
            </a:pPr>
            <a:r>
              <a:rPr lang="en-GB" dirty="0"/>
              <a:t>Step-up transformers</a:t>
            </a:r>
          </a:p>
        </p:txBody>
      </p:sp>
      <p:sp>
        <p:nvSpPr>
          <p:cNvPr id="327683" name="Rectangle 3"/>
          <p:cNvSpPr>
            <a:spLocks noGrp="1" noChangeArrowheads="1"/>
          </p:cNvSpPr>
          <p:nvPr>
            <p:ph idx="1"/>
          </p:nvPr>
        </p:nvSpPr>
        <p:spPr>
          <a:xfrm>
            <a:off x="585216" y="1193800"/>
            <a:ext cx="6986015" cy="4495800"/>
          </a:xfrm>
        </p:spPr>
        <p:txBody>
          <a:bodyPr/>
          <a:lstStyle/>
          <a:p>
            <a:pPr marL="0" indent="0" eaLnBrk="1" hangingPunct="1">
              <a:lnSpc>
                <a:spcPct val="90000"/>
              </a:lnSpc>
              <a:buNone/>
            </a:pPr>
            <a:r>
              <a:rPr lang="en-GB" altLang="en-US" dirty="0"/>
              <a:t>In a step-up transformer the voltage across the secondary coil is </a:t>
            </a:r>
            <a:r>
              <a:rPr lang="en-GB" altLang="en-US" b="1" dirty="0">
                <a:solidFill>
                  <a:srgbClr val="FF5050"/>
                </a:solidFill>
              </a:rPr>
              <a:t>greater</a:t>
            </a:r>
            <a:r>
              <a:rPr lang="en-GB" altLang="en-US" dirty="0"/>
              <a:t> than the voltage across the primary coil.</a:t>
            </a:r>
          </a:p>
          <a:p>
            <a:pPr marL="0" indent="0" eaLnBrk="1" hangingPunct="1">
              <a:lnSpc>
                <a:spcPct val="90000"/>
              </a:lnSpc>
              <a:buNone/>
            </a:pPr>
            <a:endParaRPr lang="en-GB" altLang="en-US" dirty="0"/>
          </a:p>
          <a:p>
            <a:pPr marL="0" indent="0" eaLnBrk="1" hangingPunct="1">
              <a:lnSpc>
                <a:spcPct val="90000"/>
              </a:lnSpc>
              <a:buNone/>
            </a:pPr>
            <a:r>
              <a:rPr lang="en-GB" altLang="en-US" dirty="0"/>
              <a:t>The secondary turns must be </a:t>
            </a:r>
            <a:r>
              <a:rPr lang="en-GB" altLang="en-US" b="1" dirty="0">
                <a:solidFill>
                  <a:srgbClr val="FF5050"/>
                </a:solidFill>
              </a:rPr>
              <a:t>greater</a:t>
            </a:r>
            <a:r>
              <a:rPr lang="en-GB" altLang="en-US" dirty="0"/>
              <a:t> than the primary turns. </a:t>
            </a:r>
          </a:p>
          <a:p>
            <a:pPr marL="0" indent="0" eaLnBrk="1" hangingPunct="1">
              <a:lnSpc>
                <a:spcPct val="90000"/>
              </a:lnSpc>
              <a:buNone/>
            </a:pPr>
            <a:endParaRPr lang="en-GB" altLang="en-US" dirty="0"/>
          </a:p>
          <a:p>
            <a:pPr marL="0" indent="0" eaLnBrk="1" hangingPunct="1">
              <a:lnSpc>
                <a:spcPct val="90000"/>
              </a:lnSpc>
              <a:buNone/>
            </a:pPr>
            <a:r>
              <a:rPr lang="en-GB" altLang="en-US" b="1" i="1" dirty="0"/>
              <a:t>Use:</a:t>
            </a:r>
            <a:r>
              <a:rPr lang="en-GB" altLang="en-US" dirty="0"/>
              <a:t> To increase the voltage output from a power station from 25 kV (25 000 V) to up to 400 kV.</a:t>
            </a:r>
          </a:p>
        </p:txBody>
      </p:sp>
      <p:pic>
        <p:nvPicPr>
          <p:cNvPr id="327685" name="Picture 5" descr="SuperStock_255-377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820" y="939800"/>
            <a:ext cx="2025285" cy="201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https://usercontent1.hubstatic.com/83283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982" y="3545522"/>
            <a:ext cx="3076448" cy="307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86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6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981200" y="274638"/>
            <a:ext cx="8229600" cy="722312"/>
          </a:xfrm>
        </p:spPr>
        <p:txBody>
          <a:bodyPr/>
          <a:lstStyle/>
          <a:p>
            <a:pPr eaLnBrk="1" hangingPunct="1"/>
            <a:r>
              <a:rPr lang="en-GB" altLang="en-US" dirty="0" smtClean="0"/>
              <a:t>Step-down transformers</a:t>
            </a:r>
          </a:p>
        </p:txBody>
      </p:sp>
      <p:sp>
        <p:nvSpPr>
          <p:cNvPr id="329731" name="Rectangle 3"/>
          <p:cNvSpPr>
            <a:spLocks noGrp="1" noChangeArrowheads="1"/>
          </p:cNvSpPr>
          <p:nvPr>
            <p:ph type="body" sz="half" idx="1"/>
          </p:nvPr>
        </p:nvSpPr>
        <p:spPr>
          <a:xfrm>
            <a:off x="512064" y="1179513"/>
            <a:ext cx="8174736" cy="4743450"/>
          </a:xfrm>
        </p:spPr>
        <p:txBody>
          <a:bodyPr/>
          <a:lstStyle/>
          <a:p>
            <a:pPr marL="0" indent="0" eaLnBrk="1" hangingPunct="1">
              <a:buNone/>
            </a:pPr>
            <a:r>
              <a:rPr lang="en-GB" altLang="en-US" sz="3200" dirty="0"/>
              <a:t>In a step-down transformer the voltage across the secondary coil is </a:t>
            </a:r>
            <a:r>
              <a:rPr lang="en-GB" altLang="en-US" sz="3200" b="1" dirty="0">
                <a:solidFill>
                  <a:schemeClr val="accent2"/>
                </a:solidFill>
              </a:rPr>
              <a:t>smaller</a:t>
            </a:r>
            <a:r>
              <a:rPr lang="en-GB" altLang="en-US" sz="3200" dirty="0"/>
              <a:t> than the voltage across the primary coil.</a:t>
            </a:r>
          </a:p>
          <a:p>
            <a:pPr marL="0" indent="0" eaLnBrk="1" hangingPunct="1">
              <a:buNone/>
            </a:pPr>
            <a:endParaRPr lang="en-GB" altLang="en-US" sz="3200" dirty="0"/>
          </a:p>
          <a:p>
            <a:pPr marL="0" indent="0" eaLnBrk="1" hangingPunct="1">
              <a:buNone/>
            </a:pPr>
            <a:r>
              <a:rPr lang="en-GB" altLang="en-US" sz="3200" dirty="0"/>
              <a:t>The </a:t>
            </a:r>
            <a:r>
              <a:rPr lang="en-GB" altLang="en-US" sz="3200" dirty="0" smtClean="0"/>
              <a:t>number of secondary </a:t>
            </a:r>
            <a:r>
              <a:rPr lang="en-GB" altLang="en-US" sz="3200" dirty="0"/>
              <a:t>turns must be </a:t>
            </a:r>
            <a:r>
              <a:rPr lang="en-GB" altLang="en-US" sz="3200" b="1" dirty="0">
                <a:solidFill>
                  <a:schemeClr val="accent2"/>
                </a:solidFill>
              </a:rPr>
              <a:t>smaller</a:t>
            </a:r>
            <a:r>
              <a:rPr lang="en-GB" altLang="en-US" sz="3200" dirty="0"/>
              <a:t> than the primary turns. </a:t>
            </a:r>
          </a:p>
          <a:p>
            <a:pPr marL="0" indent="0" eaLnBrk="1" hangingPunct="1">
              <a:buNone/>
            </a:pPr>
            <a:endParaRPr lang="en-GB" altLang="en-US" sz="3200" dirty="0"/>
          </a:p>
          <a:p>
            <a:pPr marL="0" indent="0" eaLnBrk="1" hangingPunct="1">
              <a:buNone/>
            </a:pPr>
            <a:r>
              <a:rPr lang="en-GB" altLang="en-US" sz="3200" b="1" i="1" dirty="0"/>
              <a:t>Use:</a:t>
            </a:r>
            <a:r>
              <a:rPr lang="en-GB" altLang="en-US" sz="3200" dirty="0"/>
              <a:t> To decrease the voltage output from the mains supply from 230V to </a:t>
            </a:r>
            <a:r>
              <a:rPr lang="en-GB" altLang="en-US" sz="3200" dirty="0" smtClean="0"/>
              <a:t>5V </a:t>
            </a:r>
            <a:r>
              <a:rPr lang="en-GB" altLang="en-US" sz="3200" dirty="0"/>
              <a:t>to power and recharge a </a:t>
            </a:r>
            <a:r>
              <a:rPr lang="en-GB" altLang="en-US" sz="3200" dirty="0" smtClean="0"/>
              <a:t>mobile phone.</a:t>
            </a:r>
            <a:endParaRPr lang="en-GB" altLang="en-US" sz="3200" dirty="0"/>
          </a:p>
        </p:txBody>
      </p:sp>
      <p:pic>
        <p:nvPicPr>
          <p:cNvPr id="11266" name="Picture 2" descr="http://www.cybersquare.com.au/content/images/thumbs/0000223_samsung-microusb-charg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22600" t="15174" r="17031" b="18575"/>
          <a:stretch/>
        </p:blipFill>
        <p:spPr bwMode="auto">
          <a:xfrm>
            <a:off x="8604504" y="274638"/>
            <a:ext cx="2907792" cy="319111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rpelectronics.com/Media/400/640-7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616" y="3357658"/>
            <a:ext cx="3834384" cy="383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393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973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97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981200" y="274638"/>
            <a:ext cx="8229600" cy="563562"/>
          </a:xfrm>
        </p:spPr>
        <p:txBody>
          <a:bodyPr>
            <a:normAutofit fontScale="90000"/>
          </a:bodyPr>
          <a:lstStyle/>
          <a:p>
            <a:pPr eaLnBrk="1" fontAlgn="auto" hangingPunct="1">
              <a:spcAft>
                <a:spcPts val="0"/>
              </a:spcAft>
              <a:defRPr/>
            </a:pPr>
            <a:r>
              <a:rPr lang="en-GB" dirty="0" smtClean="0"/>
              <a:t>Review Question</a:t>
            </a:r>
            <a:endParaRPr lang="en-GB" dirty="0"/>
          </a:p>
        </p:txBody>
      </p:sp>
      <p:sp>
        <p:nvSpPr>
          <p:cNvPr id="319491" name="Rectangle 3"/>
          <p:cNvSpPr>
            <a:spLocks noGrp="1" noChangeArrowheads="1"/>
          </p:cNvSpPr>
          <p:nvPr>
            <p:ph sz="half" idx="1"/>
          </p:nvPr>
        </p:nvSpPr>
        <p:spPr>
          <a:xfrm>
            <a:off x="399288" y="2201900"/>
            <a:ext cx="11119104" cy="4351338"/>
          </a:xfrm>
        </p:spPr>
        <p:txBody>
          <a:bodyPr/>
          <a:lstStyle/>
          <a:p>
            <a:pPr marL="0" indent="0" eaLnBrk="1" hangingPunct="1">
              <a:buNone/>
            </a:pPr>
            <a:r>
              <a:rPr lang="en-GB" altLang="en-US" sz="2800" i="1" dirty="0" smtClean="0"/>
              <a:t>Why can a transformer not change the level of the voltage output of a battery?</a:t>
            </a:r>
          </a:p>
          <a:p>
            <a:pPr marL="812800" lvl="1" indent="-363538" eaLnBrk="1" hangingPunct="1">
              <a:spcBef>
                <a:spcPts val="1200"/>
              </a:spcBef>
            </a:pPr>
            <a:r>
              <a:rPr lang="en-GB" altLang="en-US" sz="2400" dirty="0" smtClean="0">
                <a:solidFill>
                  <a:srgbClr val="FF3300"/>
                </a:solidFill>
              </a:rPr>
              <a:t>A battery has a constant potential difference causing current to flow in one direction only.</a:t>
            </a:r>
          </a:p>
          <a:p>
            <a:pPr marL="812800" lvl="1" indent="-363538" eaLnBrk="1" hangingPunct="1">
              <a:spcBef>
                <a:spcPts val="1200"/>
              </a:spcBef>
            </a:pPr>
            <a:r>
              <a:rPr lang="en-GB" altLang="en-US" sz="2400" dirty="0"/>
              <a:t>This current would produce a stable magnetic field in the iron core.</a:t>
            </a:r>
          </a:p>
          <a:p>
            <a:pPr marL="812800" lvl="1" indent="-363538" eaLnBrk="1" hangingPunct="1">
              <a:spcBef>
                <a:spcPts val="1200"/>
              </a:spcBef>
            </a:pPr>
            <a:r>
              <a:rPr lang="en-GB" altLang="en-US" sz="2400" dirty="0">
                <a:solidFill>
                  <a:srgbClr val="FF3300"/>
                </a:solidFill>
              </a:rPr>
              <a:t>This would therefore NOT cause electromagnetic induction in the secondary coil as there is no change in flux </a:t>
            </a:r>
            <a:r>
              <a:rPr lang="en-GB" altLang="en-US" sz="2800" b="1" dirty="0" smtClean="0">
                <a:solidFill>
                  <a:srgbClr val="0066FF"/>
                </a:solidFill>
                <a:latin typeface="Arial" panose="020B0604020202020204" pitchFamily="34" charset="0"/>
                <a:cs typeface="Arial" panose="020B0604020202020204" pitchFamily="34" charset="0"/>
              </a:rPr>
              <a:t>(Faraday’s Law).</a:t>
            </a:r>
          </a:p>
          <a:p>
            <a:pPr marL="812800" lvl="1" indent="-363538" eaLnBrk="1" hangingPunct="1">
              <a:spcBef>
                <a:spcPts val="1200"/>
              </a:spcBef>
            </a:pPr>
            <a:r>
              <a:rPr lang="en-GB" altLang="en-US" sz="2400" dirty="0" smtClean="0"/>
              <a:t>There would therefore be no secondary current or voltage</a:t>
            </a:r>
            <a:r>
              <a:rPr lang="en-GB" altLang="en-US" sz="2400" dirty="0" smtClean="0">
                <a:solidFill>
                  <a:srgbClr val="FF3300"/>
                </a:solidFill>
              </a:rPr>
              <a:t>.</a:t>
            </a:r>
            <a:endParaRPr lang="en-GB" altLang="en-US" sz="2400" dirty="0">
              <a:solidFill>
                <a:srgbClr val="FF3300"/>
              </a:solidFill>
            </a:endParaRPr>
          </a:p>
        </p:txBody>
      </p:sp>
      <p:pic>
        <p:nvPicPr>
          <p:cNvPr id="10242" name="Picture 2" descr="http://www.exide.com/Media/images/ProductImages/TransportationEurope/DUAL-AGM-G31%20-%20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6407" y="154083"/>
            <a:ext cx="2580249" cy="204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38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981200" y="274639"/>
            <a:ext cx="8229600" cy="649287"/>
          </a:xfrm>
        </p:spPr>
        <p:txBody>
          <a:bodyPr>
            <a:normAutofit fontScale="90000"/>
          </a:bodyPr>
          <a:lstStyle/>
          <a:p>
            <a:pPr eaLnBrk="1" fontAlgn="auto" hangingPunct="1">
              <a:spcAft>
                <a:spcPts val="0"/>
              </a:spcAft>
              <a:defRPr/>
            </a:pPr>
            <a:r>
              <a:rPr lang="en-GB" dirty="0"/>
              <a:t>The transformer equation</a:t>
            </a:r>
          </a:p>
        </p:txBody>
      </p:sp>
      <p:sp>
        <p:nvSpPr>
          <p:cNvPr id="325635" name="Rectangle 3"/>
          <p:cNvSpPr>
            <a:spLocks noGrp="1" noChangeArrowheads="1"/>
          </p:cNvSpPr>
          <p:nvPr>
            <p:ph idx="1"/>
          </p:nvPr>
        </p:nvSpPr>
        <p:spPr>
          <a:xfrm>
            <a:off x="429768" y="1035051"/>
            <a:ext cx="11384280" cy="4525963"/>
          </a:xfrm>
        </p:spPr>
        <p:txBody>
          <a:bodyPr/>
          <a:lstStyle/>
          <a:p>
            <a:pPr marL="0" indent="0" eaLnBrk="1" hangingPunct="1">
              <a:buNone/>
            </a:pPr>
            <a:r>
              <a:rPr lang="en-GB" altLang="en-US" sz="3600" dirty="0" smtClean="0"/>
              <a:t>The voltages or potential differences across the primary and secondary coils of a transformer are related by the equation:</a:t>
            </a:r>
          </a:p>
          <a:p>
            <a:pPr marL="0" indent="0" eaLnBrk="1" hangingPunct="1">
              <a:buNone/>
            </a:pPr>
            <a:endParaRPr lang="en-GB" altLang="en-US" sz="3600" dirty="0" smtClean="0"/>
          </a:p>
          <a:p>
            <a:pPr marL="0" indent="0" eaLnBrk="1" hangingPunct="1">
              <a:buNone/>
            </a:pPr>
            <a:r>
              <a:rPr lang="en-GB" altLang="en-US" sz="3600" b="1" dirty="0" smtClean="0"/>
              <a:t>  </a:t>
            </a:r>
            <a:r>
              <a:rPr lang="en-GB" altLang="en-US" sz="3600" b="1" u="sng" dirty="0" smtClean="0">
                <a:solidFill>
                  <a:schemeClr val="accent2"/>
                </a:solidFill>
              </a:rPr>
              <a:t>primary voltage</a:t>
            </a:r>
            <a:r>
              <a:rPr lang="en-GB" altLang="en-US" sz="3600" b="1" dirty="0" smtClean="0"/>
              <a:t> 	  = 	  </a:t>
            </a:r>
            <a:r>
              <a:rPr lang="en-GB" altLang="en-US" sz="3600" b="1" u="sng" dirty="0" smtClean="0">
                <a:solidFill>
                  <a:schemeClr val="accent2"/>
                </a:solidFill>
              </a:rPr>
              <a:t>primary turns</a:t>
            </a:r>
          </a:p>
          <a:p>
            <a:pPr marL="0" indent="0" eaLnBrk="1" hangingPunct="1">
              <a:buNone/>
            </a:pPr>
            <a:r>
              <a:rPr lang="en-GB" altLang="en-US" sz="3600" b="1" dirty="0" smtClean="0">
                <a:solidFill>
                  <a:srgbClr val="FF5050"/>
                </a:solidFill>
              </a:rPr>
              <a:t>secondary voltage</a:t>
            </a:r>
            <a:r>
              <a:rPr lang="en-GB" altLang="en-US" sz="3600" b="1" dirty="0" smtClean="0"/>
              <a:t> 		</a:t>
            </a:r>
            <a:r>
              <a:rPr lang="en-GB" altLang="en-US" sz="3600" b="1" dirty="0" smtClean="0">
                <a:solidFill>
                  <a:srgbClr val="FF5050"/>
                </a:solidFill>
              </a:rPr>
              <a:t>secondary turns</a:t>
            </a:r>
          </a:p>
          <a:p>
            <a:pPr marL="0" indent="0" eaLnBrk="1" hangingPunct="1">
              <a:buNone/>
            </a:pPr>
            <a:endParaRPr lang="en-GB" altLang="en-US" sz="3600" b="1" dirty="0" smtClean="0">
              <a:solidFill>
                <a:srgbClr val="FF5050"/>
              </a:solidFill>
            </a:endParaRPr>
          </a:p>
          <a:p>
            <a:pPr marL="0" indent="0" eaLnBrk="1" hangingPunct="1">
              <a:buNone/>
            </a:pPr>
            <a:r>
              <a:rPr lang="en-GB" altLang="en-US" sz="3600" b="1" dirty="0" smtClean="0">
                <a:solidFill>
                  <a:srgbClr val="FF5050"/>
                </a:solidFill>
              </a:rPr>
              <a:t>			</a:t>
            </a:r>
            <a:r>
              <a:rPr lang="en-GB" altLang="en-US" sz="3600" b="1" dirty="0" err="1" smtClean="0">
                <a:solidFill>
                  <a:schemeClr val="accent2"/>
                </a:solidFill>
              </a:rPr>
              <a:t>V</a:t>
            </a:r>
            <a:r>
              <a:rPr lang="en-GB" altLang="en-US" sz="3600" b="1" baseline="-25000" dirty="0" err="1" smtClean="0">
                <a:solidFill>
                  <a:schemeClr val="accent2"/>
                </a:solidFill>
              </a:rPr>
              <a:t>p</a:t>
            </a:r>
            <a:r>
              <a:rPr lang="en-GB" altLang="en-US" sz="3600" b="1" dirty="0" smtClean="0">
                <a:solidFill>
                  <a:srgbClr val="FF5050"/>
                </a:solidFill>
              </a:rPr>
              <a:t>      </a:t>
            </a:r>
            <a:r>
              <a:rPr lang="en-GB" altLang="en-US" sz="3600" b="1" dirty="0" smtClean="0"/>
              <a:t>= </a:t>
            </a:r>
            <a:r>
              <a:rPr lang="en-GB" altLang="en-US" sz="3600" b="1" dirty="0" smtClean="0">
                <a:solidFill>
                  <a:srgbClr val="FF5050"/>
                </a:solidFill>
              </a:rPr>
              <a:t> 	</a:t>
            </a:r>
            <a:r>
              <a:rPr lang="en-GB" altLang="en-US" sz="3600" b="1" dirty="0" smtClean="0">
                <a:solidFill>
                  <a:schemeClr val="accent2"/>
                </a:solidFill>
              </a:rPr>
              <a:t>N</a:t>
            </a:r>
            <a:r>
              <a:rPr lang="en-GB" altLang="en-US" sz="3600" b="1" baseline="-25000" dirty="0" smtClean="0">
                <a:solidFill>
                  <a:schemeClr val="accent2"/>
                </a:solidFill>
              </a:rPr>
              <a:t>p</a:t>
            </a:r>
          </a:p>
          <a:p>
            <a:pPr marL="0" indent="0" eaLnBrk="1" hangingPunct="1">
              <a:buNone/>
            </a:pPr>
            <a:r>
              <a:rPr lang="en-GB" altLang="en-US" sz="3600" b="1" dirty="0" smtClean="0">
                <a:solidFill>
                  <a:srgbClr val="FF5050"/>
                </a:solidFill>
              </a:rPr>
              <a:t>			V</a:t>
            </a:r>
            <a:r>
              <a:rPr lang="en-GB" altLang="en-US" sz="3600" b="1" baseline="-25000" dirty="0" smtClean="0">
                <a:solidFill>
                  <a:srgbClr val="FF5050"/>
                </a:solidFill>
              </a:rPr>
              <a:t>s</a:t>
            </a:r>
            <a:r>
              <a:rPr lang="en-GB" altLang="en-US" sz="3600" b="1" dirty="0" smtClean="0">
                <a:solidFill>
                  <a:srgbClr val="FF5050"/>
                </a:solidFill>
              </a:rPr>
              <a:t>		N</a:t>
            </a:r>
            <a:r>
              <a:rPr lang="en-GB" altLang="en-US" sz="3600" b="1" baseline="-25000" dirty="0" smtClean="0">
                <a:solidFill>
                  <a:srgbClr val="FF5050"/>
                </a:solidFill>
              </a:rPr>
              <a:t>s</a:t>
            </a:r>
          </a:p>
        </p:txBody>
      </p:sp>
      <p:grpSp>
        <p:nvGrpSpPr>
          <p:cNvPr id="325637" name="Group 5"/>
          <p:cNvGrpSpPr>
            <a:grpSpLocks/>
          </p:cNvGrpSpPr>
          <p:nvPr/>
        </p:nvGrpSpPr>
        <p:grpSpPr bwMode="auto">
          <a:xfrm>
            <a:off x="3219450" y="5733352"/>
            <a:ext cx="2205038" cy="0"/>
            <a:chOff x="2112" y="3145"/>
            <a:chExt cx="1389" cy="0"/>
          </a:xfrm>
        </p:grpSpPr>
        <p:sp>
          <p:nvSpPr>
            <p:cNvPr id="66567" name="Line 6"/>
            <p:cNvSpPr>
              <a:spLocks noChangeShapeType="1"/>
            </p:cNvSpPr>
            <p:nvPr/>
          </p:nvSpPr>
          <p:spPr bwMode="auto">
            <a:xfrm>
              <a:off x="2112" y="3145"/>
              <a:ext cx="2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66568" name="Line 7"/>
            <p:cNvSpPr>
              <a:spLocks noChangeShapeType="1"/>
            </p:cNvSpPr>
            <p:nvPr/>
          </p:nvSpPr>
          <p:spPr bwMode="auto">
            <a:xfrm>
              <a:off x="3245" y="3145"/>
              <a:ext cx="2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pic>
        <p:nvPicPr>
          <p:cNvPr id="19458" name="Picture 2" descr="http://www.gcsescience.com/step-down-transform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4852988"/>
            <a:ext cx="3954948" cy="183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78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563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56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563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63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Eddy Currents </a:t>
            </a:r>
            <a:r>
              <a:rPr lang="en-US" altLang="en-US" dirty="0" smtClean="0"/>
              <a:t>- Demo</a:t>
            </a:r>
            <a:endParaRPr lang="en-AU" dirty="0"/>
          </a:p>
        </p:txBody>
      </p:sp>
      <p:sp>
        <p:nvSpPr>
          <p:cNvPr id="3" name="Content Placeholder 2"/>
          <p:cNvSpPr>
            <a:spLocks noGrp="1"/>
          </p:cNvSpPr>
          <p:nvPr>
            <p:ph idx="1"/>
          </p:nvPr>
        </p:nvSpPr>
        <p:spPr>
          <a:xfrm>
            <a:off x="609600" y="1771650"/>
            <a:ext cx="5215128" cy="4324350"/>
          </a:xfrm>
        </p:spPr>
        <p:txBody>
          <a:bodyPr/>
          <a:lstStyle/>
          <a:p>
            <a:r>
              <a:rPr lang="en-AU" dirty="0" smtClean="0"/>
              <a:t>Two metal plates are setup on a pendulum as shown. Both are the same size and square, but one plate has grills cut through it. </a:t>
            </a:r>
          </a:p>
          <a:p>
            <a:endParaRPr lang="en-AU" dirty="0" smtClean="0"/>
          </a:p>
          <a:p>
            <a:r>
              <a:rPr lang="en-AU" dirty="0" smtClean="0"/>
              <a:t>Predict the outcome as both are swung through the magnetic field.</a:t>
            </a:r>
            <a:endParaRPr lang="en-AU" dirty="0"/>
          </a:p>
        </p:txBody>
      </p:sp>
      <p:pic>
        <p:nvPicPr>
          <p:cNvPr id="5" name="Picture 4"/>
          <p:cNvPicPr>
            <a:picLocks noChangeAspect="1"/>
          </p:cNvPicPr>
          <p:nvPr/>
        </p:nvPicPr>
        <p:blipFill>
          <a:blip r:embed="rId2"/>
          <a:stretch>
            <a:fillRect/>
          </a:stretch>
        </p:blipFill>
        <p:spPr>
          <a:xfrm>
            <a:off x="6373369" y="1203769"/>
            <a:ext cx="5209032" cy="5229105"/>
          </a:xfrm>
          <a:prstGeom prst="rect">
            <a:avLst/>
          </a:prstGeom>
        </p:spPr>
      </p:pic>
    </p:spTree>
    <p:extLst>
      <p:ext uri="{BB962C8B-B14F-4D97-AF65-F5344CB8AC3E}">
        <p14:creationId xmlns:p14="http://schemas.microsoft.com/office/powerpoint/2010/main" val="27728000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1981200" y="274638"/>
            <a:ext cx="8229600" cy="563562"/>
          </a:xfrm>
        </p:spPr>
        <p:txBody>
          <a:bodyPr>
            <a:normAutofit fontScale="90000"/>
          </a:bodyPr>
          <a:lstStyle/>
          <a:p>
            <a:pPr eaLnBrk="1" fontAlgn="auto" hangingPunct="1">
              <a:spcAft>
                <a:spcPts val="0"/>
              </a:spcAft>
              <a:defRPr/>
            </a:pPr>
            <a:r>
              <a:rPr lang="en-GB" dirty="0"/>
              <a:t>Example 1</a:t>
            </a:r>
          </a:p>
        </p:txBody>
      </p:sp>
      <p:sp>
        <p:nvSpPr>
          <p:cNvPr id="331779" name="Rectangle 3"/>
          <p:cNvSpPr>
            <a:spLocks noGrp="1" noChangeArrowheads="1"/>
          </p:cNvSpPr>
          <p:nvPr>
            <p:ph sz="half" idx="1"/>
          </p:nvPr>
        </p:nvSpPr>
        <p:spPr>
          <a:xfrm>
            <a:off x="813816" y="957072"/>
            <a:ext cx="10652760" cy="4830763"/>
          </a:xfrm>
        </p:spPr>
        <p:txBody>
          <a:bodyPr/>
          <a:lstStyle/>
          <a:p>
            <a:pPr marL="0" indent="0" eaLnBrk="1" hangingPunct="1">
              <a:lnSpc>
                <a:spcPct val="90000"/>
              </a:lnSpc>
              <a:buNone/>
            </a:pPr>
            <a:r>
              <a:rPr lang="en-GB" altLang="en-US" sz="3200" i="1" dirty="0"/>
              <a:t>Calculate the secondary voltage of a transformer that has a primary coil of 1200 turns and a secondary of 150 turns if the primary is supplied with 230V.</a:t>
            </a:r>
          </a:p>
          <a:p>
            <a:pPr marL="0" indent="0" eaLnBrk="1" hangingPunct="1">
              <a:lnSpc>
                <a:spcPct val="90000"/>
              </a:lnSpc>
              <a:buNone/>
            </a:pPr>
            <a:endParaRPr lang="en-GB" altLang="en-US" sz="3200" i="1" dirty="0"/>
          </a:p>
          <a:p>
            <a:pPr marL="0" indent="0" eaLnBrk="1" hangingPunct="1">
              <a:lnSpc>
                <a:spcPct val="90000"/>
              </a:lnSpc>
              <a:buNone/>
            </a:pPr>
            <a:r>
              <a:rPr lang="en-GB" altLang="en-US" sz="3200" b="1" u="sng" dirty="0" err="1">
                <a:solidFill>
                  <a:srgbClr val="FF3300"/>
                </a:solidFill>
              </a:rPr>
              <a:t>V</a:t>
            </a:r>
            <a:r>
              <a:rPr lang="en-GB" altLang="en-US" sz="2400" b="1" u="sng" dirty="0" err="1">
                <a:solidFill>
                  <a:srgbClr val="FF3300"/>
                </a:solidFill>
              </a:rPr>
              <a:t>p</a:t>
            </a:r>
            <a:r>
              <a:rPr lang="en-GB" altLang="en-US" sz="3200" b="1" dirty="0">
                <a:solidFill>
                  <a:srgbClr val="FF3300"/>
                </a:solidFill>
              </a:rPr>
              <a:t>   = 	 </a:t>
            </a:r>
            <a:r>
              <a:rPr lang="en-GB" altLang="en-US" sz="3200" b="1" u="sng" dirty="0">
                <a:solidFill>
                  <a:srgbClr val="FF3300"/>
                </a:solidFill>
              </a:rPr>
              <a:t>N</a:t>
            </a:r>
            <a:r>
              <a:rPr lang="en-GB" altLang="en-US" sz="2400" b="1" u="sng" dirty="0">
                <a:solidFill>
                  <a:srgbClr val="FF3300"/>
                </a:solidFill>
              </a:rPr>
              <a:t>p</a:t>
            </a:r>
          </a:p>
          <a:p>
            <a:pPr marL="0" indent="0" eaLnBrk="1" hangingPunct="1">
              <a:lnSpc>
                <a:spcPct val="90000"/>
              </a:lnSpc>
              <a:buNone/>
            </a:pPr>
            <a:r>
              <a:rPr lang="en-GB" altLang="en-US" sz="3200" b="1" dirty="0">
                <a:solidFill>
                  <a:srgbClr val="FF3300"/>
                </a:solidFill>
              </a:rPr>
              <a:t>V</a:t>
            </a:r>
            <a:r>
              <a:rPr lang="en-GB" altLang="en-US" sz="2400" b="1" dirty="0">
                <a:solidFill>
                  <a:srgbClr val="FF3300"/>
                </a:solidFill>
              </a:rPr>
              <a:t>s</a:t>
            </a:r>
            <a:r>
              <a:rPr lang="en-GB" altLang="en-US" sz="3200" b="1" dirty="0">
                <a:solidFill>
                  <a:srgbClr val="FF3300"/>
                </a:solidFill>
              </a:rPr>
              <a:t> 	 </a:t>
            </a:r>
            <a:r>
              <a:rPr lang="en-GB" altLang="en-US" sz="3200" b="1" dirty="0" smtClean="0">
                <a:solidFill>
                  <a:srgbClr val="FF3300"/>
                </a:solidFill>
              </a:rPr>
              <a:t>	 N</a:t>
            </a:r>
            <a:r>
              <a:rPr lang="en-GB" altLang="en-US" sz="2400" b="1" dirty="0" smtClean="0">
                <a:solidFill>
                  <a:srgbClr val="FF3300"/>
                </a:solidFill>
              </a:rPr>
              <a:t>s</a:t>
            </a:r>
            <a:endParaRPr lang="en-GB" altLang="en-US" sz="2400" b="1" dirty="0">
              <a:solidFill>
                <a:srgbClr val="FF3300"/>
              </a:solidFill>
            </a:endParaRPr>
          </a:p>
          <a:p>
            <a:pPr marL="0" indent="0" eaLnBrk="1" hangingPunct="1">
              <a:lnSpc>
                <a:spcPct val="90000"/>
              </a:lnSpc>
              <a:buNone/>
            </a:pPr>
            <a:endParaRPr lang="en-GB" altLang="en-US" sz="3200" dirty="0"/>
          </a:p>
          <a:p>
            <a:pPr marL="0" indent="0" eaLnBrk="1" hangingPunct="1">
              <a:lnSpc>
                <a:spcPct val="90000"/>
              </a:lnSpc>
              <a:buNone/>
            </a:pPr>
            <a:r>
              <a:rPr lang="en-GB" altLang="en-US" sz="3200" dirty="0"/>
              <a:t>230  /  </a:t>
            </a:r>
            <a:r>
              <a:rPr lang="en-GB" altLang="en-US" sz="3200" b="1" dirty="0">
                <a:solidFill>
                  <a:srgbClr val="FF3300"/>
                </a:solidFill>
              </a:rPr>
              <a:t>V</a:t>
            </a:r>
            <a:r>
              <a:rPr lang="en-GB" altLang="en-US" sz="3200" b="1" baseline="-25000" dirty="0">
                <a:solidFill>
                  <a:srgbClr val="FF3300"/>
                </a:solidFill>
              </a:rPr>
              <a:t>s</a:t>
            </a:r>
            <a:r>
              <a:rPr lang="en-GB" altLang="en-US" sz="3200" dirty="0"/>
              <a:t>   =   1200  /  150</a:t>
            </a:r>
          </a:p>
          <a:p>
            <a:pPr marL="0" indent="0" eaLnBrk="1" hangingPunct="1">
              <a:lnSpc>
                <a:spcPct val="90000"/>
              </a:lnSpc>
              <a:buNone/>
            </a:pPr>
            <a:r>
              <a:rPr lang="en-GB" altLang="en-US" sz="3200" dirty="0"/>
              <a:t>230  /  </a:t>
            </a:r>
            <a:r>
              <a:rPr lang="en-GB" altLang="en-US" sz="3200" b="1" dirty="0">
                <a:solidFill>
                  <a:srgbClr val="FF3300"/>
                </a:solidFill>
              </a:rPr>
              <a:t>V</a:t>
            </a:r>
            <a:r>
              <a:rPr lang="en-GB" altLang="en-US" sz="3200" b="1" baseline="-25000" dirty="0">
                <a:solidFill>
                  <a:srgbClr val="FF3300"/>
                </a:solidFill>
              </a:rPr>
              <a:t>s</a:t>
            </a:r>
            <a:r>
              <a:rPr lang="en-GB" altLang="en-US" sz="3200" dirty="0"/>
              <a:t>   =   8</a:t>
            </a:r>
          </a:p>
          <a:p>
            <a:pPr marL="0" indent="0" eaLnBrk="1" hangingPunct="1">
              <a:lnSpc>
                <a:spcPct val="90000"/>
              </a:lnSpc>
              <a:buNone/>
            </a:pPr>
            <a:r>
              <a:rPr lang="en-GB" altLang="en-US" sz="3200" dirty="0"/>
              <a:t>230  =   8  x  </a:t>
            </a:r>
            <a:r>
              <a:rPr lang="en-GB" altLang="en-US" sz="3200" b="1" dirty="0">
                <a:solidFill>
                  <a:srgbClr val="FF3300"/>
                </a:solidFill>
              </a:rPr>
              <a:t>V</a:t>
            </a:r>
            <a:r>
              <a:rPr lang="en-GB" altLang="en-US" sz="3200" b="1" baseline="-25000" dirty="0">
                <a:solidFill>
                  <a:srgbClr val="FF3300"/>
                </a:solidFill>
              </a:rPr>
              <a:t>s</a:t>
            </a:r>
          </a:p>
          <a:p>
            <a:pPr marL="0" indent="0" eaLnBrk="1" hangingPunct="1">
              <a:lnSpc>
                <a:spcPct val="90000"/>
              </a:lnSpc>
              <a:buNone/>
            </a:pPr>
            <a:r>
              <a:rPr lang="en-GB" altLang="en-US" sz="3200" dirty="0"/>
              <a:t>230  /  8  =   </a:t>
            </a:r>
            <a:r>
              <a:rPr lang="en-GB" altLang="en-US" sz="3200" b="1" dirty="0">
                <a:solidFill>
                  <a:srgbClr val="FF3300"/>
                </a:solidFill>
              </a:rPr>
              <a:t>V</a:t>
            </a:r>
            <a:r>
              <a:rPr lang="en-GB" altLang="en-US" sz="3200" b="1" baseline="-25000" dirty="0">
                <a:solidFill>
                  <a:srgbClr val="FF3300"/>
                </a:solidFill>
              </a:rPr>
              <a:t>s</a:t>
            </a:r>
          </a:p>
          <a:p>
            <a:pPr marL="0" indent="0" eaLnBrk="1" hangingPunct="1">
              <a:lnSpc>
                <a:spcPct val="90000"/>
              </a:lnSpc>
              <a:buNone/>
            </a:pPr>
            <a:r>
              <a:rPr lang="en-GB" altLang="en-US" sz="3200" b="1" dirty="0">
                <a:solidFill>
                  <a:schemeClr val="accent2"/>
                </a:solidFill>
              </a:rPr>
              <a:t>Secondary voltage = 28.8 V</a:t>
            </a:r>
          </a:p>
        </p:txBody>
      </p:sp>
      <p:pic>
        <p:nvPicPr>
          <p:cNvPr id="17410" name="Picture 2" descr="http://www.learningaboutelectronics.com/images/Step-down-transform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925" y="4457449"/>
            <a:ext cx="5518150" cy="188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07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17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177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1779">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31779">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317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31779">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17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1981200" y="274638"/>
            <a:ext cx="8229600" cy="563562"/>
          </a:xfrm>
        </p:spPr>
        <p:txBody>
          <a:bodyPr>
            <a:normAutofit fontScale="90000"/>
          </a:bodyPr>
          <a:lstStyle/>
          <a:p>
            <a:pPr eaLnBrk="1" fontAlgn="auto" hangingPunct="1">
              <a:spcAft>
                <a:spcPts val="0"/>
              </a:spcAft>
              <a:defRPr/>
            </a:pPr>
            <a:r>
              <a:rPr lang="en-GB" dirty="0"/>
              <a:t>Example 2</a:t>
            </a:r>
          </a:p>
        </p:txBody>
      </p:sp>
      <p:sp>
        <p:nvSpPr>
          <p:cNvPr id="333827" name="Rectangle 3"/>
          <p:cNvSpPr>
            <a:spLocks noGrp="1" noChangeArrowheads="1"/>
          </p:cNvSpPr>
          <p:nvPr>
            <p:ph sz="half" idx="1"/>
          </p:nvPr>
        </p:nvSpPr>
        <p:spPr>
          <a:xfrm>
            <a:off x="969264" y="990601"/>
            <a:ext cx="9985248" cy="4830763"/>
          </a:xfrm>
        </p:spPr>
        <p:txBody>
          <a:bodyPr/>
          <a:lstStyle/>
          <a:p>
            <a:pPr marL="0" indent="0" eaLnBrk="1" hangingPunct="1">
              <a:lnSpc>
                <a:spcPct val="90000"/>
              </a:lnSpc>
              <a:buNone/>
            </a:pPr>
            <a:r>
              <a:rPr lang="en-GB" altLang="en-US" sz="3200" i="1" dirty="0"/>
              <a:t>Calculate the number of turns required for the primary coil of a transformer if secondary has 400 turns and the primary voltage is stepped up from 12V to a secondary voltage of 48V. </a:t>
            </a:r>
          </a:p>
          <a:p>
            <a:pPr marL="0" indent="0" eaLnBrk="1" hangingPunct="1">
              <a:lnSpc>
                <a:spcPct val="90000"/>
              </a:lnSpc>
              <a:buNone/>
            </a:pPr>
            <a:endParaRPr lang="en-GB" altLang="en-US" sz="3200" i="1" dirty="0"/>
          </a:p>
          <a:p>
            <a:pPr marL="0" indent="0" eaLnBrk="1" hangingPunct="1">
              <a:lnSpc>
                <a:spcPct val="90000"/>
              </a:lnSpc>
              <a:buNone/>
            </a:pPr>
            <a:r>
              <a:rPr lang="en-GB" altLang="en-US" sz="3200" b="1" u="sng" dirty="0" err="1">
                <a:solidFill>
                  <a:srgbClr val="FF3300"/>
                </a:solidFill>
              </a:rPr>
              <a:t>V</a:t>
            </a:r>
            <a:r>
              <a:rPr lang="en-GB" altLang="en-US" sz="2400" b="1" u="sng" dirty="0" err="1">
                <a:solidFill>
                  <a:srgbClr val="FF3300"/>
                </a:solidFill>
              </a:rPr>
              <a:t>p</a:t>
            </a:r>
            <a:r>
              <a:rPr lang="en-GB" altLang="en-US" sz="3200" b="1" dirty="0">
                <a:solidFill>
                  <a:srgbClr val="FF3300"/>
                </a:solidFill>
              </a:rPr>
              <a:t>   = 	 </a:t>
            </a:r>
            <a:r>
              <a:rPr lang="en-GB" altLang="en-US" sz="3200" b="1" u="sng" dirty="0">
                <a:solidFill>
                  <a:srgbClr val="FF3300"/>
                </a:solidFill>
              </a:rPr>
              <a:t>N</a:t>
            </a:r>
            <a:r>
              <a:rPr lang="en-GB" altLang="en-US" sz="2400" b="1" u="sng" dirty="0">
                <a:solidFill>
                  <a:srgbClr val="FF3300"/>
                </a:solidFill>
              </a:rPr>
              <a:t>p</a:t>
            </a:r>
          </a:p>
          <a:p>
            <a:pPr marL="0" indent="0" eaLnBrk="1" hangingPunct="1">
              <a:lnSpc>
                <a:spcPct val="90000"/>
              </a:lnSpc>
              <a:buNone/>
            </a:pPr>
            <a:r>
              <a:rPr lang="en-GB" altLang="en-US" sz="3200" b="1" dirty="0">
                <a:solidFill>
                  <a:srgbClr val="FF3300"/>
                </a:solidFill>
              </a:rPr>
              <a:t>V</a:t>
            </a:r>
            <a:r>
              <a:rPr lang="en-GB" altLang="en-US" sz="2400" b="1" dirty="0">
                <a:solidFill>
                  <a:srgbClr val="FF3300"/>
                </a:solidFill>
              </a:rPr>
              <a:t>s</a:t>
            </a:r>
            <a:r>
              <a:rPr lang="en-GB" altLang="en-US" sz="3200" b="1" dirty="0">
                <a:solidFill>
                  <a:srgbClr val="FF3300"/>
                </a:solidFill>
              </a:rPr>
              <a:t> 	 </a:t>
            </a:r>
            <a:r>
              <a:rPr lang="en-GB" altLang="en-US" sz="3200" b="1" dirty="0" smtClean="0">
                <a:solidFill>
                  <a:srgbClr val="FF3300"/>
                </a:solidFill>
              </a:rPr>
              <a:t>	 N</a:t>
            </a:r>
            <a:r>
              <a:rPr lang="en-GB" altLang="en-US" sz="2400" b="1" dirty="0" smtClean="0">
                <a:solidFill>
                  <a:srgbClr val="FF3300"/>
                </a:solidFill>
              </a:rPr>
              <a:t>s</a:t>
            </a:r>
            <a:endParaRPr lang="en-GB" altLang="en-US" sz="2400" b="1" dirty="0">
              <a:solidFill>
                <a:srgbClr val="FF3300"/>
              </a:solidFill>
            </a:endParaRPr>
          </a:p>
          <a:p>
            <a:pPr marL="0" indent="0" eaLnBrk="1" hangingPunct="1">
              <a:lnSpc>
                <a:spcPct val="90000"/>
              </a:lnSpc>
              <a:buNone/>
            </a:pPr>
            <a:endParaRPr lang="en-GB" altLang="en-US" sz="3200" dirty="0"/>
          </a:p>
          <a:p>
            <a:pPr marL="0" indent="0" eaLnBrk="1" hangingPunct="1">
              <a:lnSpc>
                <a:spcPct val="90000"/>
              </a:lnSpc>
              <a:buNone/>
            </a:pPr>
            <a:r>
              <a:rPr lang="en-GB" altLang="en-US" sz="3200" dirty="0"/>
              <a:t>12  /  48   =   </a:t>
            </a:r>
            <a:r>
              <a:rPr lang="en-GB" altLang="en-US" sz="3200" b="1" dirty="0">
                <a:solidFill>
                  <a:srgbClr val="FF3300"/>
                </a:solidFill>
              </a:rPr>
              <a:t>N</a:t>
            </a:r>
            <a:r>
              <a:rPr lang="en-GB" altLang="en-US" sz="3200" b="1" baseline="-25000" dirty="0">
                <a:solidFill>
                  <a:srgbClr val="FF3300"/>
                </a:solidFill>
              </a:rPr>
              <a:t>p</a:t>
            </a:r>
            <a:r>
              <a:rPr lang="en-GB" altLang="en-US" sz="3200" dirty="0"/>
              <a:t>  /  400</a:t>
            </a:r>
          </a:p>
          <a:p>
            <a:pPr marL="0" indent="0" eaLnBrk="1" hangingPunct="1">
              <a:lnSpc>
                <a:spcPct val="90000"/>
              </a:lnSpc>
              <a:buNone/>
            </a:pPr>
            <a:r>
              <a:rPr lang="en-GB" altLang="en-US" sz="3200" dirty="0"/>
              <a:t>0.25   =   </a:t>
            </a:r>
            <a:r>
              <a:rPr lang="en-GB" altLang="en-US" sz="3200" b="1" dirty="0">
                <a:solidFill>
                  <a:srgbClr val="FF3300"/>
                </a:solidFill>
              </a:rPr>
              <a:t>N</a:t>
            </a:r>
            <a:r>
              <a:rPr lang="en-GB" altLang="en-US" sz="3200" b="1" baseline="-25000" dirty="0">
                <a:solidFill>
                  <a:srgbClr val="FF3300"/>
                </a:solidFill>
              </a:rPr>
              <a:t>p</a:t>
            </a:r>
            <a:r>
              <a:rPr lang="en-GB" altLang="en-US" sz="3200" dirty="0"/>
              <a:t>  /  400</a:t>
            </a:r>
          </a:p>
          <a:p>
            <a:pPr marL="0" indent="0" eaLnBrk="1" hangingPunct="1">
              <a:lnSpc>
                <a:spcPct val="90000"/>
              </a:lnSpc>
              <a:buNone/>
            </a:pPr>
            <a:r>
              <a:rPr lang="en-GB" altLang="en-US" sz="3200" dirty="0"/>
              <a:t>0.25  x  400   =   </a:t>
            </a:r>
            <a:r>
              <a:rPr lang="en-GB" altLang="en-US" sz="3200" b="1" dirty="0">
                <a:solidFill>
                  <a:srgbClr val="FF3300"/>
                </a:solidFill>
              </a:rPr>
              <a:t>N</a:t>
            </a:r>
            <a:r>
              <a:rPr lang="en-GB" altLang="en-US" sz="3200" b="1" baseline="-25000" dirty="0">
                <a:solidFill>
                  <a:srgbClr val="FF3300"/>
                </a:solidFill>
              </a:rPr>
              <a:t>p</a:t>
            </a:r>
          </a:p>
          <a:p>
            <a:pPr marL="0" indent="0" eaLnBrk="1" hangingPunct="1">
              <a:lnSpc>
                <a:spcPct val="90000"/>
              </a:lnSpc>
              <a:buNone/>
            </a:pPr>
            <a:r>
              <a:rPr lang="en-GB" altLang="en-US" sz="3200" b="1" dirty="0">
                <a:solidFill>
                  <a:schemeClr val="accent2"/>
                </a:solidFill>
              </a:rPr>
              <a:t>Primary has 100 turns</a:t>
            </a:r>
          </a:p>
        </p:txBody>
      </p:sp>
      <p:pic>
        <p:nvPicPr>
          <p:cNvPr id="5" name="Picture 2" descr="http://cdn.wonderfulengineering.com/wp-content/uploads/2014/06/What-is-a-Transformer-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450" y="2774956"/>
            <a:ext cx="4583049" cy="416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155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382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382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382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33827">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33827">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33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1670304" y="1097598"/>
            <a:ext cx="8229600" cy="679450"/>
          </a:xfrm>
        </p:spPr>
        <p:txBody>
          <a:bodyPr>
            <a:normAutofit fontScale="90000"/>
          </a:bodyPr>
          <a:lstStyle/>
          <a:p>
            <a:pPr eaLnBrk="1" fontAlgn="auto" hangingPunct="1">
              <a:spcAft>
                <a:spcPts val="0"/>
              </a:spcAft>
              <a:defRPr/>
            </a:pPr>
            <a:r>
              <a:rPr lang="en-GB"/>
              <a:t>Complete:</a:t>
            </a:r>
          </a:p>
        </p:txBody>
      </p:sp>
      <p:graphicFrame>
        <p:nvGraphicFramePr>
          <p:cNvPr id="334851" name="Group 3"/>
          <p:cNvGraphicFramePr>
            <a:graphicFrameLocks noGrp="1"/>
          </p:cNvGraphicFramePr>
          <p:nvPr>
            <p:ph type="tbl" idx="1"/>
            <p:extLst>
              <p:ext uri="{D42A27DB-BD31-4B8C-83A1-F6EECF244321}">
                <p14:modId xmlns:p14="http://schemas.microsoft.com/office/powerpoint/2010/main" val="2279888633"/>
              </p:ext>
            </p:extLst>
          </p:nvPr>
        </p:nvGraphicFramePr>
        <p:xfrm>
          <a:off x="1717929" y="1964374"/>
          <a:ext cx="8229600" cy="3824289"/>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3817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dirty="0" smtClean="0">
                          <a:ln>
                            <a:noFill/>
                          </a:ln>
                          <a:solidFill>
                            <a:schemeClr val="accent2"/>
                          </a:solidFill>
                          <a:effectLst/>
                          <a:latin typeface="Arial" charset="0"/>
                        </a:rPr>
                        <a:t>PRIMARY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3300"/>
                          </a:solidFill>
                          <a:effectLst/>
                          <a:latin typeface="Arial" charset="0"/>
                        </a:rPr>
                        <a:t>SECONDARY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0000"/>
                  </a:ext>
                </a:extLst>
              </a:tr>
              <a:tr h="636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Voltage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Turns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3300"/>
                          </a:solidFill>
                          <a:effectLst/>
                          <a:latin typeface="Arial" charset="0"/>
                        </a:rPr>
                        <a:t>Voltage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3300"/>
                          </a:solidFill>
                          <a:effectLst/>
                          <a:latin typeface="Arial" charset="0"/>
                        </a:rPr>
                        <a:t>Turns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8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230 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11.5 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bg1"/>
                          </a:solidFill>
                          <a:effectLst/>
                          <a:latin typeface="Arial"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6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230 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bg1"/>
                          </a:solidFill>
                          <a:effectLst/>
                          <a:latin typeface="Arial" charset="0"/>
                        </a:rPr>
                        <a:t>46 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6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230 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bg1"/>
                          </a:solidFill>
                          <a:effectLst/>
                          <a:latin typeface="Arial"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920 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8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bg1"/>
                          </a:solidFill>
                          <a:effectLst/>
                          <a:latin typeface="Arial" charset="0"/>
                        </a:rPr>
                        <a:t>9 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72 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smtClean="0">
                          <a:ln>
                            <a:noFill/>
                          </a:ln>
                          <a:solidFill>
                            <a:schemeClr val="tx1"/>
                          </a:solidFill>
                          <a:effectLst/>
                          <a:latin typeface="Arial" charset="0"/>
                        </a:rPr>
                        <a:t>960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34886" name="Text Box 38"/>
          <p:cNvSpPr txBox="1">
            <a:spLocks noChangeArrowheads="1"/>
          </p:cNvSpPr>
          <p:nvPr/>
        </p:nvSpPr>
        <p:spPr bwMode="auto">
          <a:xfrm>
            <a:off x="4611942" y="1080136"/>
            <a:ext cx="2424112"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4000">
                <a:solidFill>
                  <a:srgbClr val="FF3300"/>
                </a:solidFill>
              </a:rPr>
              <a:t> Answers</a:t>
            </a:r>
            <a:r>
              <a:rPr lang="en-GB" altLang="en-US" sz="4000"/>
              <a:t> </a:t>
            </a:r>
          </a:p>
        </p:txBody>
      </p:sp>
      <p:sp>
        <p:nvSpPr>
          <p:cNvPr id="334887" name="Text Box 39"/>
          <p:cNvSpPr txBox="1">
            <a:spLocks noChangeArrowheads="1"/>
          </p:cNvSpPr>
          <p:nvPr/>
        </p:nvSpPr>
        <p:spPr bwMode="auto">
          <a:xfrm>
            <a:off x="8645780" y="3275648"/>
            <a:ext cx="739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800" b="1">
                <a:solidFill>
                  <a:srgbClr val="FF3300"/>
                </a:solidFill>
              </a:rPr>
              <a:t>50</a:t>
            </a:r>
          </a:p>
        </p:txBody>
      </p:sp>
      <p:sp>
        <p:nvSpPr>
          <p:cNvPr id="334888" name="Text Box 40"/>
          <p:cNvSpPr txBox="1">
            <a:spLocks noChangeArrowheads="1"/>
          </p:cNvSpPr>
          <p:nvPr/>
        </p:nvSpPr>
        <p:spPr bwMode="auto">
          <a:xfrm>
            <a:off x="6337555" y="3882073"/>
            <a:ext cx="1089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800" b="1">
                <a:solidFill>
                  <a:srgbClr val="FF3300"/>
                </a:solidFill>
              </a:rPr>
              <a:t>46 V</a:t>
            </a:r>
          </a:p>
        </p:txBody>
      </p:sp>
      <p:sp>
        <p:nvSpPr>
          <p:cNvPr id="334889" name="Text Box 41"/>
          <p:cNvSpPr txBox="1">
            <a:spLocks noChangeArrowheads="1"/>
          </p:cNvSpPr>
          <p:nvPr/>
        </p:nvSpPr>
        <p:spPr bwMode="auto">
          <a:xfrm>
            <a:off x="4403980" y="4521836"/>
            <a:ext cx="104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800" b="1">
                <a:solidFill>
                  <a:srgbClr val="FF3300"/>
                </a:solidFill>
              </a:rPr>
              <a:t>200</a:t>
            </a:r>
          </a:p>
        </p:txBody>
      </p:sp>
      <p:sp>
        <p:nvSpPr>
          <p:cNvPr id="334890" name="Text Box 42"/>
          <p:cNvSpPr txBox="1">
            <a:spLocks noChangeArrowheads="1"/>
          </p:cNvSpPr>
          <p:nvPr/>
        </p:nvSpPr>
        <p:spPr bwMode="auto">
          <a:xfrm>
            <a:off x="2384680" y="5171123"/>
            <a:ext cx="739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800" b="1">
                <a:solidFill>
                  <a:srgbClr val="FF3300"/>
                </a:solidFill>
              </a:rPr>
              <a:t>9 V</a:t>
            </a:r>
          </a:p>
        </p:txBody>
      </p:sp>
    </p:spTree>
    <p:extLst>
      <p:ext uri="{BB962C8B-B14F-4D97-AF65-F5344CB8AC3E}">
        <p14:creationId xmlns:p14="http://schemas.microsoft.com/office/powerpoint/2010/main" val="897502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8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8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48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4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86" grpId="0" animBg="1"/>
      <p:bldP spid="334887" grpId="0"/>
      <p:bldP spid="334888" grpId="0"/>
      <p:bldP spid="334889" grpId="0"/>
      <p:bldP spid="334890"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981200" y="274639"/>
            <a:ext cx="8229600" cy="649287"/>
          </a:xfrm>
        </p:spPr>
        <p:txBody>
          <a:bodyPr/>
          <a:lstStyle/>
          <a:p>
            <a:pPr eaLnBrk="1" hangingPunct="1"/>
            <a:r>
              <a:rPr lang="en-GB" altLang="en-US" sz="3600" dirty="0"/>
              <a:t>Transformer power transfer equation</a:t>
            </a:r>
          </a:p>
        </p:txBody>
      </p:sp>
      <p:sp>
        <p:nvSpPr>
          <p:cNvPr id="363523" name="Rectangle 3"/>
          <p:cNvSpPr>
            <a:spLocks noGrp="1" noChangeArrowheads="1"/>
          </p:cNvSpPr>
          <p:nvPr>
            <p:ph idx="1"/>
          </p:nvPr>
        </p:nvSpPr>
        <p:spPr>
          <a:xfrm>
            <a:off x="429768" y="1053339"/>
            <a:ext cx="11448288" cy="4525963"/>
          </a:xfrm>
        </p:spPr>
        <p:txBody>
          <a:bodyPr/>
          <a:lstStyle/>
          <a:p>
            <a:pPr marL="0" indent="0" eaLnBrk="1" hangingPunct="1">
              <a:buNone/>
            </a:pPr>
            <a:r>
              <a:rPr lang="en-GB" altLang="en-US" sz="3200" dirty="0" smtClean="0"/>
              <a:t>If a transformer is 100% efficient then the power input to the primary coil is equalled by  the power output from the secondary coil.</a:t>
            </a:r>
          </a:p>
          <a:p>
            <a:pPr marL="0" indent="0" eaLnBrk="1" hangingPunct="1">
              <a:buNone/>
            </a:pPr>
            <a:endParaRPr lang="en-GB" altLang="en-US" sz="3200" dirty="0" smtClean="0"/>
          </a:p>
          <a:p>
            <a:pPr marL="0" indent="0" eaLnBrk="1" hangingPunct="1">
              <a:buNone/>
            </a:pPr>
            <a:r>
              <a:rPr lang="en-GB" altLang="en-US" sz="3200" dirty="0" smtClean="0"/>
              <a:t>as </a:t>
            </a:r>
            <a:r>
              <a:rPr lang="en-GB" altLang="en-US" sz="3200" b="1" i="1" dirty="0" smtClean="0">
                <a:solidFill>
                  <a:srgbClr val="FF0000"/>
                </a:solidFill>
              </a:rPr>
              <a:t>power = current x voltage			P = VI</a:t>
            </a:r>
          </a:p>
          <a:p>
            <a:pPr marL="0" indent="0" eaLnBrk="1" hangingPunct="1">
              <a:buNone/>
            </a:pPr>
            <a:r>
              <a:rPr lang="en-GB" altLang="en-US" sz="3200" dirty="0" smtClean="0"/>
              <a:t>	</a:t>
            </a:r>
            <a:r>
              <a:rPr lang="en-GB" altLang="en-US" sz="3200" b="1" dirty="0">
                <a:solidFill>
                  <a:srgbClr val="008000"/>
                </a:solidFill>
              </a:rPr>
              <a:t>Power Input </a:t>
            </a:r>
            <a:r>
              <a:rPr lang="en-GB" altLang="en-US" sz="3200" dirty="0" smtClean="0"/>
              <a:t>= </a:t>
            </a:r>
            <a:r>
              <a:rPr lang="en-GB" altLang="en-US" sz="3200" b="1" dirty="0">
                <a:solidFill>
                  <a:srgbClr val="008000"/>
                </a:solidFill>
              </a:rPr>
              <a:t>Power Output</a:t>
            </a:r>
          </a:p>
          <a:p>
            <a:pPr marL="0" indent="0" eaLnBrk="1" hangingPunct="1">
              <a:buNone/>
            </a:pPr>
            <a:endParaRPr lang="en-GB" altLang="en-US" sz="3200" i="1" dirty="0"/>
          </a:p>
          <a:p>
            <a:pPr marL="0" indent="0" eaLnBrk="1" hangingPunct="1">
              <a:buNone/>
            </a:pPr>
            <a:r>
              <a:rPr lang="en-GB" altLang="en-US" sz="3200" i="1" dirty="0" smtClean="0"/>
              <a:t>then:</a:t>
            </a:r>
          </a:p>
          <a:p>
            <a:pPr marL="0" indent="0" eaLnBrk="1" hangingPunct="1">
              <a:buNone/>
            </a:pPr>
            <a:r>
              <a:rPr lang="en-GB" altLang="en-US" sz="3200" b="1" dirty="0" smtClean="0">
                <a:solidFill>
                  <a:srgbClr val="FF0000"/>
                </a:solidFill>
                <a:latin typeface="Times New Roman" panose="02020603050405020304" pitchFamily="18" charset="0"/>
              </a:rPr>
              <a:t>		</a:t>
            </a:r>
            <a:r>
              <a:rPr lang="en-GB" altLang="en-US" sz="4000" b="1" dirty="0" err="1">
                <a:solidFill>
                  <a:srgbClr val="FF0000"/>
                </a:solidFill>
                <a:latin typeface="Times New Roman" panose="02020603050405020304" pitchFamily="18" charset="0"/>
              </a:rPr>
              <a:t>I</a:t>
            </a:r>
            <a:r>
              <a:rPr lang="en-GB" altLang="en-US" sz="4000" b="1" baseline="-25000" dirty="0" err="1">
                <a:solidFill>
                  <a:srgbClr val="FF0000"/>
                </a:solidFill>
              </a:rPr>
              <a:t>p</a:t>
            </a:r>
            <a:r>
              <a:rPr lang="en-GB" altLang="en-US" sz="4000" b="1" dirty="0">
                <a:solidFill>
                  <a:srgbClr val="FF0000"/>
                </a:solidFill>
              </a:rPr>
              <a:t> </a:t>
            </a:r>
            <a:r>
              <a:rPr lang="en-GB" altLang="en-US" sz="4000" dirty="0"/>
              <a:t>x</a:t>
            </a:r>
            <a:r>
              <a:rPr lang="en-GB" altLang="en-US" sz="4000" b="1" dirty="0">
                <a:solidFill>
                  <a:srgbClr val="FF0000"/>
                </a:solidFill>
              </a:rPr>
              <a:t> </a:t>
            </a:r>
            <a:r>
              <a:rPr lang="en-GB" altLang="en-US" sz="4000" b="1" dirty="0" err="1">
                <a:solidFill>
                  <a:srgbClr val="FF0000"/>
                </a:solidFill>
              </a:rPr>
              <a:t>V</a:t>
            </a:r>
            <a:r>
              <a:rPr lang="en-GB" altLang="en-US" sz="4000" b="1" baseline="-25000" dirty="0" err="1">
                <a:solidFill>
                  <a:srgbClr val="FF0000"/>
                </a:solidFill>
              </a:rPr>
              <a:t>p</a:t>
            </a:r>
            <a:r>
              <a:rPr lang="en-GB" altLang="en-US" sz="4000" b="1" dirty="0">
                <a:solidFill>
                  <a:srgbClr val="FF0000"/>
                </a:solidFill>
              </a:rPr>
              <a:t> </a:t>
            </a:r>
            <a:r>
              <a:rPr lang="en-GB" altLang="en-US" sz="4000" dirty="0"/>
              <a:t>=</a:t>
            </a:r>
            <a:r>
              <a:rPr lang="en-GB" altLang="en-US" sz="4000" b="1" dirty="0">
                <a:solidFill>
                  <a:srgbClr val="FF0000"/>
                </a:solidFill>
              </a:rPr>
              <a:t> </a:t>
            </a:r>
            <a:r>
              <a:rPr lang="en-GB" altLang="en-US" sz="4000" b="1" dirty="0">
                <a:solidFill>
                  <a:srgbClr val="FF0000"/>
                </a:solidFill>
                <a:latin typeface="Times New Roman" panose="02020603050405020304" pitchFamily="18" charset="0"/>
              </a:rPr>
              <a:t>I</a:t>
            </a:r>
            <a:r>
              <a:rPr lang="en-GB" altLang="en-US" sz="4000" b="1" baseline="-25000" dirty="0">
                <a:solidFill>
                  <a:srgbClr val="FF0000"/>
                </a:solidFill>
              </a:rPr>
              <a:t>s</a:t>
            </a:r>
            <a:r>
              <a:rPr lang="en-GB" altLang="en-US" sz="4000" b="1" dirty="0">
                <a:solidFill>
                  <a:srgbClr val="FF0000"/>
                </a:solidFill>
              </a:rPr>
              <a:t> </a:t>
            </a:r>
            <a:r>
              <a:rPr lang="en-GB" altLang="en-US" sz="4000" dirty="0"/>
              <a:t>x</a:t>
            </a:r>
            <a:r>
              <a:rPr lang="en-GB" altLang="en-US" sz="4000" b="1" dirty="0">
                <a:solidFill>
                  <a:srgbClr val="FF0000"/>
                </a:solidFill>
              </a:rPr>
              <a:t> V</a:t>
            </a:r>
            <a:r>
              <a:rPr lang="en-GB" altLang="en-US" sz="4000" b="1" baseline="-25000" dirty="0">
                <a:solidFill>
                  <a:srgbClr val="FF0000"/>
                </a:solidFill>
              </a:rPr>
              <a:t>s</a:t>
            </a:r>
          </a:p>
          <a:p>
            <a:pPr marL="0" indent="0" eaLnBrk="1" hangingPunct="1">
              <a:buNone/>
            </a:pPr>
            <a:endParaRPr lang="en-GB" altLang="en-US" sz="3600" b="1" dirty="0">
              <a:solidFill>
                <a:srgbClr val="FF0000"/>
              </a:solidFill>
            </a:endParaRPr>
          </a:p>
        </p:txBody>
      </p:sp>
      <p:sp>
        <p:nvSpPr>
          <p:cNvPr id="363530" name="Rectangle 10"/>
          <p:cNvSpPr>
            <a:spLocks noChangeArrowheads="1"/>
          </p:cNvSpPr>
          <p:nvPr/>
        </p:nvSpPr>
        <p:spPr bwMode="auto">
          <a:xfrm>
            <a:off x="1917192" y="5203890"/>
            <a:ext cx="4099560" cy="10096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pic>
        <p:nvPicPr>
          <p:cNvPr id="16388" name="Picture 4" descr="http://www.electronics-tutorials.ws/transformer/trans65.gif?8122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603" y="4105720"/>
            <a:ext cx="5370453" cy="210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014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35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35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52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3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3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0"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1981200" y="274638"/>
            <a:ext cx="8229600" cy="563562"/>
          </a:xfrm>
        </p:spPr>
        <p:txBody>
          <a:bodyPr>
            <a:normAutofit fontScale="90000"/>
          </a:bodyPr>
          <a:lstStyle/>
          <a:p>
            <a:pPr eaLnBrk="1" fontAlgn="auto" hangingPunct="1">
              <a:spcAft>
                <a:spcPts val="0"/>
              </a:spcAft>
              <a:defRPr/>
            </a:pPr>
            <a:r>
              <a:rPr lang="en-GB" dirty="0" smtClean="0"/>
              <a:t>Example 3</a:t>
            </a:r>
            <a:endParaRPr lang="en-GB" dirty="0"/>
          </a:p>
        </p:txBody>
      </p:sp>
      <p:sp>
        <p:nvSpPr>
          <p:cNvPr id="367619" name="Rectangle 3"/>
          <p:cNvSpPr>
            <a:spLocks noGrp="1" noChangeArrowheads="1"/>
          </p:cNvSpPr>
          <p:nvPr>
            <p:ph sz="half" idx="1"/>
          </p:nvPr>
        </p:nvSpPr>
        <p:spPr>
          <a:xfrm>
            <a:off x="813816" y="990600"/>
            <a:ext cx="10826496" cy="4110038"/>
          </a:xfrm>
        </p:spPr>
        <p:txBody>
          <a:bodyPr/>
          <a:lstStyle/>
          <a:p>
            <a:pPr marL="0" indent="0" eaLnBrk="1" hangingPunct="1">
              <a:buNone/>
            </a:pPr>
            <a:r>
              <a:rPr lang="en-GB" altLang="en-US" sz="3200" i="1" dirty="0"/>
              <a:t>Calculate the primary current </a:t>
            </a:r>
            <a:r>
              <a:rPr lang="en-GB" altLang="en-US" sz="3200" i="1" dirty="0" smtClean="0"/>
              <a:t>when </a:t>
            </a:r>
            <a:r>
              <a:rPr lang="en-GB" altLang="en-US" sz="3200" i="1" dirty="0"/>
              <a:t>a transformer is supplied with 230V the secondary provides 4A at a voltage of 13V. Assume that the transformer is 100% efficient.</a:t>
            </a:r>
          </a:p>
          <a:p>
            <a:pPr marL="0" indent="0" eaLnBrk="1" hangingPunct="1">
              <a:buNone/>
            </a:pPr>
            <a:endParaRPr lang="en-GB" altLang="en-US" sz="3200" i="1" dirty="0"/>
          </a:p>
          <a:p>
            <a:pPr marL="0" indent="0" eaLnBrk="1" hangingPunct="1">
              <a:spcBef>
                <a:spcPct val="0"/>
              </a:spcBef>
              <a:buNone/>
            </a:pPr>
            <a:r>
              <a:rPr lang="en-GB" altLang="en-US" sz="3200" b="1" i="1" dirty="0" err="1">
                <a:solidFill>
                  <a:srgbClr val="FF0000"/>
                </a:solidFill>
                <a:latin typeface="Times New Roman" panose="02020603050405020304" pitchFamily="18" charset="0"/>
              </a:rPr>
              <a:t>I</a:t>
            </a:r>
            <a:r>
              <a:rPr lang="en-GB" altLang="en-US" sz="3200" b="1" i="1" baseline="-25000" dirty="0" err="1">
                <a:solidFill>
                  <a:srgbClr val="FF0000"/>
                </a:solidFill>
              </a:rPr>
              <a:t>p</a:t>
            </a:r>
            <a:r>
              <a:rPr lang="en-GB" altLang="en-US" sz="3200" b="1" i="1" dirty="0">
                <a:solidFill>
                  <a:srgbClr val="FF0000"/>
                </a:solidFill>
              </a:rPr>
              <a:t> </a:t>
            </a:r>
            <a:r>
              <a:rPr lang="en-GB" altLang="en-US" sz="3200" i="1" dirty="0"/>
              <a:t>x</a:t>
            </a:r>
            <a:r>
              <a:rPr lang="en-GB" altLang="en-US" sz="3200" b="1" i="1" dirty="0">
                <a:solidFill>
                  <a:srgbClr val="FF0000"/>
                </a:solidFill>
              </a:rPr>
              <a:t> </a:t>
            </a:r>
            <a:r>
              <a:rPr lang="en-GB" altLang="en-US" sz="3200" b="1" i="1" dirty="0" err="1">
                <a:solidFill>
                  <a:srgbClr val="FF0000"/>
                </a:solidFill>
              </a:rPr>
              <a:t>V</a:t>
            </a:r>
            <a:r>
              <a:rPr lang="en-GB" altLang="en-US" sz="3200" b="1" i="1" baseline="-25000" dirty="0" err="1">
                <a:solidFill>
                  <a:srgbClr val="FF0000"/>
                </a:solidFill>
              </a:rPr>
              <a:t>p</a:t>
            </a:r>
            <a:r>
              <a:rPr lang="en-GB" altLang="en-US" sz="3200" b="1" i="1" dirty="0">
                <a:solidFill>
                  <a:srgbClr val="FF0000"/>
                </a:solidFill>
              </a:rPr>
              <a:t> </a:t>
            </a:r>
            <a:r>
              <a:rPr lang="en-GB" altLang="en-US" sz="3200" i="1" dirty="0"/>
              <a:t>=</a:t>
            </a:r>
            <a:r>
              <a:rPr lang="en-GB" altLang="en-US" sz="3200" b="1" i="1" dirty="0">
                <a:solidFill>
                  <a:srgbClr val="FF0000"/>
                </a:solidFill>
              </a:rPr>
              <a:t> </a:t>
            </a:r>
            <a:r>
              <a:rPr lang="en-GB" altLang="en-US" sz="3200" b="1" i="1" dirty="0">
                <a:solidFill>
                  <a:srgbClr val="FF0000"/>
                </a:solidFill>
                <a:latin typeface="Times New Roman" panose="02020603050405020304" pitchFamily="18" charset="0"/>
              </a:rPr>
              <a:t>I</a:t>
            </a:r>
            <a:r>
              <a:rPr lang="en-GB" altLang="en-US" sz="3200" b="1" i="1" baseline="-25000" dirty="0">
                <a:solidFill>
                  <a:srgbClr val="FF0000"/>
                </a:solidFill>
              </a:rPr>
              <a:t>s</a:t>
            </a:r>
            <a:r>
              <a:rPr lang="en-GB" altLang="en-US" sz="3200" b="1" i="1" dirty="0">
                <a:solidFill>
                  <a:srgbClr val="FF0000"/>
                </a:solidFill>
              </a:rPr>
              <a:t> </a:t>
            </a:r>
            <a:r>
              <a:rPr lang="en-GB" altLang="en-US" sz="3200" i="1" dirty="0"/>
              <a:t>x</a:t>
            </a:r>
            <a:r>
              <a:rPr lang="en-GB" altLang="en-US" sz="3200" b="1" i="1" dirty="0">
                <a:solidFill>
                  <a:srgbClr val="FF0000"/>
                </a:solidFill>
              </a:rPr>
              <a:t> V</a:t>
            </a:r>
            <a:r>
              <a:rPr lang="en-GB" altLang="en-US" sz="3200" b="1" i="1" baseline="-25000" dirty="0">
                <a:solidFill>
                  <a:srgbClr val="FF0000"/>
                </a:solidFill>
              </a:rPr>
              <a:t>s</a:t>
            </a:r>
            <a:endParaRPr lang="en-GB" altLang="en-US" sz="3200" b="1" i="1" dirty="0">
              <a:solidFill>
                <a:srgbClr val="FF3300"/>
              </a:solidFill>
            </a:endParaRPr>
          </a:p>
          <a:p>
            <a:pPr marL="0" indent="0" eaLnBrk="1" hangingPunct="1">
              <a:buNone/>
            </a:pPr>
            <a:endParaRPr lang="en-GB" altLang="en-US" sz="3200" i="1" dirty="0"/>
          </a:p>
          <a:p>
            <a:pPr marL="0" indent="0" eaLnBrk="1" hangingPunct="1">
              <a:buNone/>
            </a:pPr>
            <a:r>
              <a:rPr lang="en-GB" altLang="en-US" sz="3200" b="1" i="1" dirty="0" err="1">
                <a:solidFill>
                  <a:srgbClr val="FF0000"/>
                </a:solidFill>
                <a:latin typeface="Times New Roman" panose="02020603050405020304" pitchFamily="18" charset="0"/>
              </a:rPr>
              <a:t>I</a:t>
            </a:r>
            <a:r>
              <a:rPr lang="en-GB" altLang="en-US" sz="3200" b="1" i="1" baseline="-25000" dirty="0" err="1">
                <a:solidFill>
                  <a:srgbClr val="FF0000"/>
                </a:solidFill>
              </a:rPr>
              <a:t>p</a:t>
            </a:r>
            <a:r>
              <a:rPr lang="en-GB" altLang="en-US" sz="3200" dirty="0"/>
              <a:t> x  230V  = 4A  </a:t>
            </a:r>
            <a:r>
              <a:rPr lang="en-GB" altLang="en-US" sz="3200" i="1" dirty="0"/>
              <a:t>x</a:t>
            </a:r>
            <a:r>
              <a:rPr lang="en-GB" altLang="en-US" sz="3200" b="1" i="1" dirty="0">
                <a:solidFill>
                  <a:srgbClr val="FF0000"/>
                </a:solidFill>
              </a:rPr>
              <a:t>  </a:t>
            </a:r>
            <a:r>
              <a:rPr lang="en-GB" altLang="en-US" sz="3200" dirty="0"/>
              <a:t>13V</a:t>
            </a:r>
          </a:p>
          <a:p>
            <a:pPr marL="0" indent="0" eaLnBrk="1" hangingPunct="1">
              <a:buNone/>
            </a:pPr>
            <a:r>
              <a:rPr lang="en-GB" altLang="en-US" sz="3200" b="1" i="1" dirty="0" err="1">
                <a:solidFill>
                  <a:srgbClr val="FF0000"/>
                </a:solidFill>
                <a:latin typeface="Times New Roman" panose="02020603050405020304" pitchFamily="18" charset="0"/>
              </a:rPr>
              <a:t>I</a:t>
            </a:r>
            <a:r>
              <a:rPr lang="en-GB" altLang="en-US" sz="3200" b="1" i="1" baseline="-25000" dirty="0" err="1">
                <a:solidFill>
                  <a:srgbClr val="FF0000"/>
                </a:solidFill>
              </a:rPr>
              <a:t>p</a:t>
            </a:r>
            <a:r>
              <a:rPr lang="en-GB" altLang="en-US" sz="3200" b="1" i="1" dirty="0">
                <a:solidFill>
                  <a:srgbClr val="FF0000"/>
                </a:solidFill>
              </a:rPr>
              <a:t> </a:t>
            </a:r>
            <a:r>
              <a:rPr lang="en-GB" altLang="en-US" sz="3200" dirty="0"/>
              <a:t>=  52 / 230</a:t>
            </a:r>
          </a:p>
          <a:p>
            <a:pPr marL="0" indent="0" eaLnBrk="1" hangingPunct="1">
              <a:buNone/>
            </a:pPr>
            <a:r>
              <a:rPr lang="en-GB" altLang="en-US" sz="3200" b="1" dirty="0">
                <a:solidFill>
                  <a:schemeClr val="accent2"/>
                </a:solidFill>
              </a:rPr>
              <a:t>Primary current = 0.226 A</a:t>
            </a:r>
          </a:p>
        </p:txBody>
      </p:sp>
    </p:spTree>
    <p:extLst>
      <p:ext uri="{BB962C8B-B14F-4D97-AF65-F5344CB8AC3E}">
        <p14:creationId xmlns:p14="http://schemas.microsoft.com/office/powerpoint/2010/main" val="662266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76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761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761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76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1981200" y="274638"/>
            <a:ext cx="8229600" cy="563562"/>
          </a:xfrm>
        </p:spPr>
        <p:txBody>
          <a:bodyPr>
            <a:normAutofit fontScale="90000"/>
          </a:bodyPr>
          <a:lstStyle/>
          <a:p>
            <a:pPr eaLnBrk="1" fontAlgn="auto" hangingPunct="1">
              <a:spcAft>
                <a:spcPts val="0"/>
              </a:spcAft>
              <a:defRPr/>
            </a:pPr>
            <a:r>
              <a:rPr lang="en-GB" dirty="0"/>
              <a:t>Example </a:t>
            </a:r>
            <a:r>
              <a:rPr lang="en-GB" dirty="0" smtClean="0"/>
              <a:t>4</a:t>
            </a:r>
            <a:endParaRPr lang="en-GB" dirty="0"/>
          </a:p>
        </p:txBody>
      </p:sp>
      <p:sp>
        <p:nvSpPr>
          <p:cNvPr id="365571" name="Rectangle 3"/>
          <p:cNvSpPr>
            <a:spLocks noGrp="1" noChangeArrowheads="1"/>
          </p:cNvSpPr>
          <p:nvPr>
            <p:ph sz="half" idx="1"/>
          </p:nvPr>
        </p:nvSpPr>
        <p:spPr>
          <a:xfrm>
            <a:off x="539495" y="990601"/>
            <a:ext cx="11204829" cy="4124325"/>
          </a:xfrm>
        </p:spPr>
        <p:txBody>
          <a:bodyPr/>
          <a:lstStyle/>
          <a:p>
            <a:pPr marL="0" indent="0" eaLnBrk="1" hangingPunct="1">
              <a:buNone/>
            </a:pPr>
            <a:r>
              <a:rPr lang="en-GB" altLang="en-US" sz="3200" i="1" dirty="0"/>
              <a:t>Calculate the secondary current from a transformer supplying a secondary voltage of 6V if the primary is supplied with a current of 0.20A at 230V. Assume that the transformer is </a:t>
            </a:r>
            <a:r>
              <a:rPr lang="en-GB" altLang="en-US" sz="3200" i="1" dirty="0" smtClean="0"/>
              <a:t>only 95% </a:t>
            </a:r>
            <a:r>
              <a:rPr lang="en-GB" altLang="en-US" sz="3200" i="1" dirty="0"/>
              <a:t>efficient.</a:t>
            </a:r>
          </a:p>
          <a:p>
            <a:pPr marL="0" indent="0" eaLnBrk="1" hangingPunct="1">
              <a:spcBef>
                <a:spcPct val="0"/>
              </a:spcBef>
              <a:buNone/>
            </a:pPr>
            <a:r>
              <a:rPr lang="en-GB" altLang="en-US" sz="3200" b="1" i="1" dirty="0" smtClean="0">
                <a:solidFill>
                  <a:srgbClr val="FF0000"/>
                </a:solidFill>
              </a:rPr>
              <a:t>P</a:t>
            </a:r>
            <a:r>
              <a:rPr lang="en-GB" altLang="en-US" sz="3200" b="1" i="1" baseline="-25000" dirty="0" smtClean="0">
                <a:solidFill>
                  <a:srgbClr val="FF0000"/>
                </a:solidFill>
              </a:rPr>
              <a:t>p</a:t>
            </a:r>
            <a:r>
              <a:rPr lang="en-GB" altLang="en-US" sz="3200" i="1" dirty="0" smtClean="0"/>
              <a:t> </a:t>
            </a:r>
            <a:r>
              <a:rPr lang="en-GB" altLang="en-US" sz="3200" b="1" i="1" dirty="0" smtClean="0">
                <a:solidFill>
                  <a:srgbClr val="7030A0"/>
                </a:solidFill>
              </a:rPr>
              <a:t>x 95% </a:t>
            </a:r>
            <a:r>
              <a:rPr lang="en-GB" altLang="en-US" sz="3200" i="1" dirty="0"/>
              <a:t>= </a:t>
            </a:r>
            <a:r>
              <a:rPr lang="en-GB" altLang="en-US" sz="3200" b="1" i="1" dirty="0">
                <a:solidFill>
                  <a:srgbClr val="FF0000"/>
                </a:solidFill>
              </a:rPr>
              <a:t>P</a:t>
            </a:r>
            <a:r>
              <a:rPr lang="en-GB" altLang="en-US" sz="3200" b="1" i="1" baseline="-25000" dirty="0">
                <a:solidFill>
                  <a:srgbClr val="FF0000"/>
                </a:solidFill>
              </a:rPr>
              <a:t>s</a:t>
            </a:r>
            <a:r>
              <a:rPr lang="en-GB" altLang="en-US" sz="3200" b="1" i="1" dirty="0">
                <a:solidFill>
                  <a:srgbClr val="FF0000"/>
                </a:solidFill>
              </a:rPr>
              <a:t> </a:t>
            </a:r>
          </a:p>
          <a:p>
            <a:pPr marL="0" indent="0" eaLnBrk="1" hangingPunct="1">
              <a:spcBef>
                <a:spcPct val="0"/>
              </a:spcBef>
              <a:buNone/>
            </a:pPr>
            <a:r>
              <a:rPr lang="en-GB" altLang="en-US" sz="3200" b="1" i="1" dirty="0" err="1">
                <a:solidFill>
                  <a:srgbClr val="FF0000"/>
                </a:solidFill>
                <a:latin typeface="Times New Roman" panose="02020603050405020304" pitchFamily="18" charset="0"/>
              </a:rPr>
              <a:t>I</a:t>
            </a:r>
            <a:r>
              <a:rPr lang="en-GB" altLang="en-US" sz="3200" b="1" i="1" baseline="-25000" dirty="0" err="1">
                <a:solidFill>
                  <a:srgbClr val="FF0000"/>
                </a:solidFill>
              </a:rPr>
              <a:t>p</a:t>
            </a:r>
            <a:r>
              <a:rPr lang="en-GB" altLang="en-US" sz="3200" b="1" i="1" dirty="0">
                <a:solidFill>
                  <a:srgbClr val="FF0000"/>
                </a:solidFill>
              </a:rPr>
              <a:t> </a:t>
            </a:r>
            <a:r>
              <a:rPr lang="en-GB" altLang="en-US" sz="3200" i="1" dirty="0"/>
              <a:t>x</a:t>
            </a:r>
            <a:r>
              <a:rPr lang="en-GB" altLang="en-US" sz="3200" b="1" i="1" dirty="0">
                <a:solidFill>
                  <a:srgbClr val="FF0000"/>
                </a:solidFill>
              </a:rPr>
              <a:t> </a:t>
            </a:r>
            <a:r>
              <a:rPr lang="en-GB" altLang="en-US" sz="3200" b="1" i="1" dirty="0" err="1">
                <a:solidFill>
                  <a:srgbClr val="FF0000"/>
                </a:solidFill>
              </a:rPr>
              <a:t>V</a:t>
            </a:r>
            <a:r>
              <a:rPr lang="en-GB" altLang="en-US" sz="3200" b="1" i="1" baseline="-25000" dirty="0" err="1">
                <a:solidFill>
                  <a:srgbClr val="FF0000"/>
                </a:solidFill>
              </a:rPr>
              <a:t>p</a:t>
            </a:r>
            <a:r>
              <a:rPr lang="en-GB" altLang="en-US" sz="3200" b="1" i="1" dirty="0">
                <a:solidFill>
                  <a:srgbClr val="FF0000"/>
                </a:solidFill>
              </a:rPr>
              <a:t> </a:t>
            </a:r>
            <a:r>
              <a:rPr lang="en-GB" altLang="en-US" sz="3200" b="1" i="1" dirty="0">
                <a:solidFill>
                  <a:srgbClr val="7030A0"/>
                </a:solidFill>
              </a:rPr>
              <a:t>x </a:t>
            </a:r>
            <a:r>
              <a:rPr lang="en-GB" altLang="en-US" sz="3200" b="1" i="1" dirty="0" smtClean="0">
                <a:solidFill>
                  <a:srgbClr val="7030A0"/>
                </a:solidFill>
              </a:rPr>
              <a:t>0.95 </a:t>
            </a:r>
            <a:r>
              <a:rPr lang="en-GB" altLang="en-US" sz="3200" i="1" dirty="0" smtClean="0"/>
              <a:t>=</a:t>
            </a:r>
            <a:r>
              <a:rPr lang="en-GB" altLang="en-US" sz="3200" b="1" i="1" dirty="0" smtClean="0">
                <a:solidFill>
                  <a:srgbClr val="FF0000"/>
                </a:solidFill>
              </a:rPr>
              <a:t> </a:t>
            </a:r>
            <a:r>
              <a:rPr lang="en-GB" altLang="en-US" sz="3200" b="1" i="1" dirty="0">
                <a:solidFill>
                  <a:srgbClr val="FF0000"/>
                </a:solidFill>
                <a:latin typeface="Times New Roman" panose="02020603050405020304" pitchFamily="18" charset="0"/>
              </a:rPr>
              <a:t>I</a:t>
            </a:r>
            <a:r>
              <a:rPr lang="en-GB" altLang="en-US" sz="3200" b="1" i="1" baseline="-25000" dirty="0">
                <a:solidFill>
                  <a:srgbClr val="FF0000"/>
                </a:solidFill>
              </a:rPr>
              <a:t>s</a:t>
            </a:r>
            <a:r>
              <a:rPr lang="en-GB" altLang="en-US" sz="3200" b="1" i="1" dirty="0">
                <a:solidFill>
                  <a:srgbClr val="FF0000"/>
                </a:solidFill>
              </a:rPr>
              <a:t> </a:t>
            </a:r>
            <a:r>
              <a:rPr lang="en-GB" altLang="en-US" sz="3200" i="1" dirty="0"/>
              <a:t>x</a:t>
            </a:r>
            <a:r>
              <a:rPr lang="en-GB" altLang="en-US" sz="3200" b="1" i="1" dirty="0">
                <a:solidFill>
                  <a:srgbClr val="FF0000"/>
                </a:solidFill>
              </a:rPr>
              <a:t> V</a:t>
            </a:r>
            <a:r>
              <a:rPr lang="en-GB" altLang="en-US" sz="3200" b="1" i="1" baseline="-25000" dirty="0">
                <a:solidFill>
                  <a:srgbClr val="FF0000"/>
                </a:solidFill>
              </a:rPr>
              <a:t>s</a:t>
            </a:r>
            <a:endParaRPr lang="en-GB" altLang="en-US" sz="3200" b="1" i="1" dirty="0">
              <a:solidFill>
                <a:srgbClr val="FF3300"/>
              </a:solidFill>
            </a:endParaRPr>
          </a:p>
          <a:p>
            <a:pPr marL="0" indent="0" eaLnBrk="1" hangingPunct="1">
              <a:buNone/>
            </a:pPr>
            <a:endParaRPr lang="en-GB" altLang="en-US" sz="3200" i="1" dirty="0"/>
          </a:p>
          <a:p>
            <a:pPr marL="0" indent="0" eaLnBrk="1" hangingPunct="1">
              <a:buNone/>
            </a:pPr>
            <a:r>
              <a:rPr lang="en-GB" altLang="en-US" sz="3200" dirty="0"/>
              <a:t>0.2A  x  230V  </a:t>
            </a:r>
            <a:r>
              <a:rPr lang="en-GB" altLang="en-US" sz="3200" b="1" i="1" dirty="0">
                <a:solidFill>
                  <a:srgbClr val="7030A0"/>
                </a:solidFill>
              </a:rPr>
              <a:t>x </a:t>
            </a:r>
            <a:r>
              <a:rPr lang="en-GB" altLang="en-US" sz="3200" b="1" i="1" dirty="0" smtClean="0">
                <a:solidFill>
                  <a:srgbClr val="7030A0"/>
                </a:solidFill>
              </a:rPr>
              <a:t>0.95 </a:t>
            </a:r>
            <a:r>
              <a:rPr lang="en-GB" altLang="en-US" sz="3200" dirty="0" smtClean="0"/>
              <a:t>=  </a:t>
            </a:r>
            <a:r>
              <a:rPr lang="en-GB" altLang="en-US" sz="3200" b="1" i="1" dirty="0">
                <a:solidFill>
                  <a:srgbClr val="FF0000"/>
                </a:solidFill>
                <a:latin typeface="Times New Roman" panose="02020603050405020304" pitchFamily="18" charset="0"/>
              </a:rPr>
              <a:t>I</a:t>
            </a:r>
            <a:r>
              <a:rPr lang="en-GB" altLang="en-US" sz="3200" b="1" i="1" baseline="-25000" dirty="0">
                <a:solidFill>
                  <a:srgbClr val="FF0000"/>
                </a:solidFill>
              </a:rPr>
              <a:t>s</a:t>
            </a:r>
            <a:r>
              <a:rPr lang="en-GB" altLang="en-US" sz="3200" b="1" i="1" dirty="0">
                <a:solidFill>
                  <a:srgbClr val="FF0000"/>
                </a:solidFill>
              </a:rPr>
              <a:t> </a:t>
            </a:r>
            <a:r>
              <a:rPr lang="en-GB" altLang="en-US" sz="3200" i="1" dirty="0"/>
              <a:t>x</a:t>
            </a:r>
            <a:r>
              <a:rPr lang="en-GB" altLang="en-US" sz="3200" b="1" i="1" dirty="0">
                <a:solidFill>
                  <a:srgbClr val="FF0000"/>
                </a:solidFill>
              </a:rPr>
              <a:t>  </a:t>
            </a:r>
            <a:r>
              <a:rPr lang="en-GB" altLang="en-US" sz="3200" dirty="0"/>
              <a:t>6V</a:t>
            </a:r>
          </a:p>
          <a:p>
            <a:pPr marL="0" indent="0" eaLnBrk="1" hangingPunct="1">
              <a:buNone/>
            </a:pPr>
            <a:r>
              <a:rPr lang="en-GB" altLang="en-US" sz="3200" b="1" i="1" dirty="0">
                <a:solidFill>
                  <a:srgbClr val="FF0000"/>
                </a:solidFill>
                <a:latin typeface="Times New Roman" panose="02020603050405020304" pitchFamily="18" charset="0"/>
              </a:rPr>
              <a:t>I</a:t>
            </a:r>
            <a:r>
              <a:rPr lang="en-GB" altLang="en-US" sz="3200" b="1" i="1" baseline="-25000" dirty="0">
                <a:solidFill>
                  <a:srgbClr val="FF0000"/>
                </a:solidFill>
              </a:rPr>
              <a:t>s</a:t>
            </a:r>
            <a:r>
              <a:rPr lang="en-GB" altLang="en-US" sz="3200" b="1" i="1" dirty="0">
                <a:solidFill>
                  <a:srgbClr val="FF0000"/>
                </a:solidFill>
              </a:rPr>
              <a:t> </a:t>
            </a:r>
            <a:r>
              <a:rPr lang="en-GB" altLang="en-US" sz="3200" dirty="0"/>
              <a:t>=  </a:t>
            </a:r>
            <a:r>
              <a:rPr lang="en-GB" altLang="en-US" sz="3200" dirty="0" smtClean="0"/>
              <a:t>43.7 </a:t>
            </a:r>
            <a:r>
              <a:rPr lang="en-GB" altLang="en-US" sz="3200" dirty="0"/>
              <a:t>/ 6</a:t>
            </a:r>
          </a:p>
          <a:p>
            <a:pPr marL="0" indent="0" eaLnBrk="1" hangingPunct="1">
              <a:buNone/>
            </a:pPr>
            <a:r>
              <a:rPr lang="en-GB" altLang="en-US" sz="3200" b="1" dirty="0">
                <a:solidFill>
                  <a:schemeClr val="accent2"/>
                </a:solidFill>
              </a:rPr>
              <a:t>Secondary current </a:t>
            </a:r>
            <a:r>
              <a:rPr lang="en-GB" altLang="en-US" sz="3200" b="1">
                <a:solidFill>
                  <a:schemeClr val="accent2"/>
                </a:solidFill>
              </a:rPr>
              <a:t>= </a:t>
            </a:r>
            <a:r>
              <a:rPr lang="en-GB" altLang="en-US" sz="3200" b="1" smtClean="0">
                <a:solidFill>
                  <a:schemeClr val="accent2"/>
                </a:solidFill>
              </a:rPr>
              <a:t>7.28 </a:t>
            </a:r>
            <a:r>
              <a:rPr lang="en-GB" altLang="en-US" sz="3200" b="1" dirty="0">
                <a:solidFill>
                  <a:schemeClr val="accent2"/>
                </a:solidFill>
              </a:rPr>
              <a:t>A</a:t>
            </a:r>
          </a:p>
        </p:txBody>
      </p:sp>
    </p:spTree>
    <p:extLst>
      <p:ext uri="{BB962C8B-B14F-4D97-AF65-F5344CB8AC3E}">
        <p14:creationId xmlns:p14="http://schemas.microsoft.com/office/powerpoint/2010/main" val="1405599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5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55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557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55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55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1834896" y="1024446"/>
            <a:ext cx="8229600" cy="679450"/>
          </a:xfrm>
        </p:spPr>
        <p:txBody>
          <a:bodyPr>
            <a:normAutofit fontScale="90000"/>
          </a:bodyPr>
          <a:lstStyle/>
          <a:p>
            <a:pPr eaLnBrk="1" fontAlgn="auto" hangingPunct="1">
              <a:spcAft>
                <a:spcPts val="0"/>
              </a:spcAft>
              <a:defRPr/>
            </a:pPr>
            <a:r>
              <a:rPr lang="en-GB"/>
              <a:t>Complete:</a:t>
            </a:r>
          </a:p>
        </p:txBody>
      </p:sp>
      <p:graphicFrame>
        <p:nvGraphicFramePr>
          <p:cNvPr id="369873" name="Group 209"/>
          <p:cNvGraphicFramePr>
            <a:graphicFrameLocks noGrp="1"/>
          </p:cNvGraphicFramePr>
          <p:nvPr>
            <p:ph type="tbl" idx="1"/>
            <p:extLst>
              <p:ext uri="{D42A27DB-BD31-4B8C-83A1-F6EECF244321}">
                <p14:modId xmlns:p14="http://schemas.microsoft.com/office/powerpoint/2010/main" val="3944961485"/>
              </p:ext>
            </p:extLst>
          </p:nvPr>
        </p:nvGraphicFramePr>
        <p:xfrm>
          <a:off x="1882521" y="1891222"/>
          <a:ext cx="8153400" cy="4505328"/>
        </p:xfrm>
        <a:graphic>
          <a:graphicData uri="http://schemas.openxmlformats.org/drawingml/2006/table">
            <a:tbl>
              <a:tblPr/>
              <a:tblGrid>
                <a:gridCol w="1397000">
                  <a:extLst>
                    <a:ext uri="{9D8B030D-6E8A-4147-A177-3AD203B41FA5}">
                      <a16:colId xmlns:a16="http://schemas.microsoft.com/office/drawing/2014/main" val="20000"/>
                    </a:ext>
                  </a:extLst>
                </a:gridCol>
                <a:gridCol w="1392238">
                  <a:extLst>
                    <a:ext uri="{9D8B030D-6E8A-4147-A177-3AD203B41FA5}">
                      <a16:colId xmlns:a16="http://schemas.microsoft.com/office/drawing/2014/main" val="20001"/>
                    </a:ext>
                  </a:extLst>
                </a:gridCol>
                <a:gridCol w="1319212">
                  <a:extLst>
                    <a:ext uri="{9D8B030D-6E8A-4147-A177-3AD203B41FA5}">
                      <a16:colId xmlns:a16="http://schemas.microsoft.com/office/drawing/2014/main" val="20002"/>
                    </a:ext>
                  </a:extLst>
                </a:gridCol>
                <a:gridCol w="1322388">
                  <a:extLst>
                    <a:ext uri="{9D8B030D-6E8A-4147-A177-3AD203B41FA5}">
                      <a16:colId xmlns:a16="http://schemas.microsoft.com/office/drawing/2014/main" val="20003"/>
                    </a:ext>
                  </a:extLst>
                </a:gridCol>
                <a:gridCol w="1350962">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750888">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PRIMARY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tc hMerge="1">
                  <a:txBody>
                    <a:bodyPr/>
                    <a:lstStyle/>
                    <a:p>
                      <a:endParaRPr lang="en-AU"/>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SECONDARY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000"/>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Np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Vp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Times New Roman" pitchFamily="18" charset="0"/>
                        </a:rPr>
                        <a:t>I</a:t>
                      </a:r>
                      <a:r>
                        <a:rPr kumimoji="0" lang="en-GB" sz="2800" b="1" i="0" u="none" strike="noStrike" cap="none" normalizeH="0" baseline="0" smtClean="0">
                          <a:ln>
                            <a:noFill/>
                          </a:ln>
                          <a:solidFill>
                            <a:schemeClr val="accent2"/>
                          </a:solidFill>
                          <a:effectLst/>
                          <a:latin typeface="Arial"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Arial" charset="0"/>
                        </a:rPr>
                        <a:t>Vp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chemeClr val="accent2"/>
                          </a:solidFill>
                          <a:effectLst/>
                          <a:latin typeface="Times New Roman" pitchFamily="18" charset="0"/>
                        </a:rPr>
                        <a:t>I</a:t>
                      </a:r>
                      <a:r>
                        <a:rPr kumimoji="0" lang="en-GB" sz="2800" b="1" i="0" u="none" strike="noStrike" cap="none" normalizeH="0" baseline="0" smtClean="0">
                          <a:ln>
                            <a:noFill/>
                          </a:ln>
                          <a:solidFill>
                            <a:schemeClr val="accent2"/>
                          </a:solidFill>
                          <a:effectLst/>
                          <a:latin typeface="Arial" charset="0"/>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200V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0.4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10V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8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12V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8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4000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480V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0.2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72V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0.4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12V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2.4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smtClean="0">
                          <a:ln>
                            <a:noFill/>
                          </a:ln>
                          <a:solidFill>
                            <a:srgbClr val="FF0000"/>
                          </a:solidFill>
                          <a:effectLst/>
                          <a:latin typeface="Arial" charset="0"/>
                        </a:rPr>
                        <a:t>25V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10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125V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smtClean="0">
                          <a:ln>
                            <a:noFill/>
                          </a:ln>
                          <a:solidFill>
                            <a:schemeClr val="tx1"/>
                          </a:solidFill>
                          <a:effectLst/>
                          <a:latin typeface="Arial" charset="0"/>
                        </a:rPr>
                        <a:t>2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69702" name="Text Box 38"/>
          <p:cNvSpPr txBox="1">
            <a:spLocks noChangeArrowheads="1"/>
          </p:cNvSpPr>
          <p:nvPr/>
        </p:nvSpPr>
        <p:spPr bwMode="auto">
          <a:xfrm>
            <a:off x="4776534" y="1006984"/>
            <a:ext cx="2424112"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4000">
                <a:solidFill>
                  <a:srgbClr val="FF3300"/>
                </a:solidFill>
              </a:rPr>
              <a:t> Answers</a:t>
            </a:r>
            <a:r>
              <a:rPr lang="en-GB" altLang="en-US" sz="4000"/>
              <a:t> </a:t>
            </a:r>
          </a:p>
        </p:txBody>
      </p:sp>
      <p:grpSp>
        <p:nvGrpSpPr>
          <p:cNvPr id="369881" name="Group 217"/>
          <p:cNvGrpSpPr>
            <a:grpSpLocks/>
          </p:cNvGrpSpPr>
          <p:nvPr/>
        </p:nvGrpSpPr>
        <p:grpSpPr bwMode="auto">
          <a:xfrm>
            <a:off x="7599110" y="3448559"/>
            <a:ext cx="803275" cy="498475"/>
            <a:chOff x="3919" y="1693"/>
            <a:chExt cx="506" cy="314"/>
          </a:xfrm>
        </p:grpSpPr>
        <p:sp>
          <p:nvSpPr>
            <p:cNvPr id="79946" name="Rectangle 210"/>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47" name="Text Box 216"/>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1</a:t>
              </a:r>
            </a:p>
          </p:txBody>
        </p:sp>
      </p:grpSp>
      <p:grpSp>
        <p:nvGrpSpPr>
          <p:cNvPr id="369882" name="Group 218"/>
          <p:cNvGrpSpPr>
            <a:grpSpLocks/>
          </p:cNvGrpSpPr>
          <p:nvPr/>
        </p:nvGrpSpPr>
        <p:grpSpPr bwMode="auto">
          <a:xfrm>
            <a:off x="8978647" y="3448559"/>
            <a:ext cx="803275" cy="498475"/>
            <a:chOff x="3919" y="1693"/>
            <a:chExt cx="506" cy="314"/>
          </a:xfrm>
        </p:grpSpPr>
        <p:sp>
          <p:nvSpPr>
            <p:cNvPr id="79944" name="Rectangle 219"/>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45" name="Text Box 220"/>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2</a:t>
              </a:r>
            </a:p>
          </p:txBody>
        </p:sp>
      </p:grpSp>
      <p:grpSp>
        <p:nvGrpSpPr>
          <p:cNvPr id="369885" name="Group 221"/>
          <p:cNvGrpSpPr>
            <a:grpSpLocks/>
          </p:cNvGrpSpPr>
          <p:nvPr/>
        </p:nvGrpSpPr>
        <p:grpSpPr bwMode="auto">
          <a:xfrm>
            <a:off x="8834185" y="4204209"/>
            <a:ext cx="1023937" cy="498475"/>
            <a:chOff x="3919" y="1693"/>
            <a:chExt cx="506" cy="314"/>
          </a:xfrm>
        </p:grpSpPr>
        <p:sp>
          <p:nvSpPr>
            <p:cNvPr id="79942" name="Rectangle 222"/>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43" name="Text Box 223"/>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4</a:t>
              </a:r>
            </a:p>
          </p:txBody>
        </p:sp>
      </p:grpSp>
      <p:grpSp>
        <p:nvGrpSpPr>
          <p:cNvPr id="369888" name="Group 224"/>
          <p:cNvGrpSpPr>
            <a:grpSpLocks/>
          </p:cNvGrpSpPr>
          <p:nvPr/>
        </p:nvGrpSpPr>
        <p:grpSpPr bwMode="auto">
          <a:xfrm>
            <a:off x="7595935" y="4945572"/>
            <a:ext cx="803275" cy="498475"/>
            <a:chOff x="3919" y="1693"/>
            <a:chExt cx="506" cy="314"/>
          </a:xfrm>
        </p:grpSpPr>
        <p:sp>
          <p:nvSpPr>
            <p:cNvPr id="79940" name="Rectangle 225"/>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41" name="Text Box 226"/>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5</a:t>
              </a:r>
            </a:p>
          </p:txBody>
        </p:sp>
      </p:grpSp>
      <p:grpSp>
        <p:nvGrpSpPr>
          <p:cNvPr id="369891" name="Group 227"/>
          <p:cNvGrpSpPr>
            <a:grpSpLocks/>
          </p:cNvGrpSpPr>
          <p:nvPr/>
        </p:nvGrpSpPr>
        <p:grpSpPr bwMode="auto">
          <a:xfrm>
            <a:off x="6162421" y="4202622"/>
            <a:ext cx="996950" cy="498475"/>
            <a:chOff x="3919" y="1693"/>
            <a:chExt cx="506" cy="314"/>
          </a:xfrm>
        </p:grpSpPr>
        <p:sp>
          <p:nvSpPr>
            <p:cNvPr id="79938" name="Rectangle 228"/>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39" name="Text Box 229"/>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3</a:t>
              </a:r>
            </a:p>
          </p:txBody>
        </p:sp>
      </p:grpSp>
      <p:grpSp>
        <p:nvGrpSpPr>
          <p:cNvPr id="369894" name="Group 230"/>
          <p:cNvGrpSpPr>
            <a:grpSpLocks/>
          </p:cNvGrpSpPr>
          <p:nvPr/>
        </p:nvGrpSpPr>
        <p:grpSpPr bwMode="auto">
          <a:xfrm>
            <a:off x="4786060" y="4943984"/>
            <a:ext cx="1025525" cy="498475"/>
            <a:chOff x="3919" y="1693"/>
            <a:chExt cx="506" cy="314"/>
          </a:xfrm>
        </p:grpSpPr>
        <p:sp>
          <p:nvSpPr>
            <p:cNvPr id="79936" name="Rectangle 231"/>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37" name="Text Box 232"/>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6</a:t>
              </a:r>
            </a:p>
          </p:txBody>
        </p:sp>
      </p:grpSp>
      <p:grpSp>
        <p:nvGrpSpPr>
          <p:cNvPr id="369897" name="Group 233"/>
          <p:cNvGrpSpPr>
            <a:grpSpLocks/>
          </p:cNvGrpSpPr>
          <p:nvPr/>
        </p:nvGrpSpPr>
        <p:grpSpPr bwMode="auto">
          <a:xfrm>
            <a:off x="3546222" y="5685347"/>
            <a:ext cx="803275" cy="498475"/>
            <a:chOff x="3919" y="1693"/>
            <a:chExt cx="506" cy="314"/>
          </a:xfrm>
        </p:grpSpPr>
        <p:sp>
          <p:nvSpPr>
            <p:cNvPr id="79934" name="Rectangle 234"/>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35" name="Text Box 235"/>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7</a:t>
              </a:r>
            </a:p>
          </p:txBody>
        </p:sp>
      </p:grpSp>
      <p:grpSp>
        <p:nvGrpSpPr>
          <p:cNvPr id="369900" name="Group 236"/>
          <p:cNvGrpSpPr>
            <a:grpSpLocks/>
          </p:cNvGrpSpPr>
          <p:nvPr/>
        </p:nvGrpSpPr>
        <p:grpSpPr bwMode="auto">
          <a:xfrm>
            <a:off x="2238122" y="5685347"/>
            <a:ext cx="803275" cy="498475"/>
            <a:chOff x="3919" y="1693"/>
            <a:chExt cx="506" cy="314"/>
          </a:xfrm>
        </p:grpSpPr>
        <p:sp>
          <p:nvSpPr>
            <p:cNvPr id="79932" name="Rectangle 237"/>
            <p:cNvSpPr>
              <a:spLocks noChangeArrowheads="1"/>
            </p:cNvSpPr>
            <p:nvPr/>
          </p:nvSpPr>
          <p:spPr bwMode="auto">
            <a:xfrm>
              <a:off x="3919" y="1693"/>
              <a:ext cx="506" cy="314"/>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ltLang="en-US"/>
            </a:p>
          </p:txBody>
        </p:sp>
        <p:sp>
          <p:nvSpPr>
            <p:cNvPr id="79933" name="Text Box 238"/>
            <p:cNvSpPr txBox="1">
              <a:spLocks noChangeArrowheads="1"/>
            </p:cNvSpPr>
            <p:nvPr/>
          </p:nvSpPr>
          <p:spPr bwMode="auto">
            <a:xfrm>
              <a:off x="4050" y="169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a:t>8</a:t>
              </a:r>
            </a:p>
          </p:txBody>
        </p:sp>
      </p:grpSp>
    </p:spTree>
    <p:extLst>
      <p:ext uri="{BB962C8B-B14F-4D97-AF65-F5344CB8AC3E}">
        <p14:creationId xmlns:p14="http://schemas.microsoft.com/office/powerpoint/2010/main" val="4039269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7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36988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36988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36989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36988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36988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36989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36989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3699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702"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8066" name="Object 2"/>
          <p:cNvGraphicFramePr>
            <a:graphicFrameLocks noGrp="1" noChangeAspect="1"/>
          </p:cNvGraphicFramePr>
          <p:nvPr>
            <p:ph sz="half" idx="2"/>
            <p:extLst>
              <p:ext uri="{D42A27DB-BD31-4B8C-83A1-F6EECF244321}">
                <p14:modId xmlns:p14="http://schemas.microsoft.com/office/powerpoint/2010/main" val="1403168601"/>
              </p:ext>
            </p:extLst>
          </p:nvPr>
        </p:nvGraphicFramePr>
        <p:xfrm>
          <a:off x="2367033" y="24109"/>
          <a:ext cx="6938892" cy="3724932"/>
        </p:xfrm>
        <a:graphic>
          <a:graphicData uri="http://schemas.openxmlformats.org/presentationml/2006/ole">
            <mc:AlternateContent xmlns:mc="http://schemas.openxmlformats.org/markup-compatibility/2006">
              <mc:Choice xmlns:v="urn:schemas-microsoft-com:vml" Requires="v">
                <p:oleObj spid="_x0000_s8249" name="Bitmap Image" r:id="rId4" imgW="3885714" imgH="2085714" progId="Paint.Picture">
                  <p:embed/>
                </p:oleObj>
              </mc:Choice>
              <mc:Fallback>
                <p:oleObj name="Bitmap Image" r:id="rId4" imgW="3885714" imgH="2085714" progId="Paint.Picture">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7033" y="24109"/>
                        <a:ext cx="6938892" cy="3724932"/>
                      </a:xfrm>
                      <a:prstGeom prst="rect">
                        <a:avLst/>
                      </a:prstGeom>
                      <a:noFill/>
                      <a:ln>
                        <a:noFill/>
                      </a:ln>
                      <a:effectLst/>
                      <a:extLst/>
                    </p:spPr>
                  </p:pic>
                </p:oleObj>
              </mc:Fallback>
            </mc:AlternateContent>
          </a:graphicData>
        </a:graphic>
      </p:graphicFrame>
      <p:sp>
        <p:nvSpPr>
          <p:cNvPr id="338947" name="Text Box 3"/>
          <p:cNvSpPr txBox="1">
            <a:spLocks noChangeArrowheads="1"/>
          </p:cNvSpPr>
          <p:nvPr/>
        </p:nvSpPr>
        <p:spPr bwMode="auto">
          <a:xfrm>
            <a:off x="749808" y="4091178"/>
            <a:ext cx="108356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200" dirty="0"/>
              <a:t>At power stations the output voltage of the generators is stepped up by transformers from 25kV to 132kV.</a:t>
            </a:r>
          </a:p>
          <a:p>
            <a:pPr eaLnBrk="1" hangingPunct="1">
              <a:spcBef>
                <a:spcPct val="50000"/>
              </a:spcBef>
            </a:pPr>
            <a:r>
              <a:rPr lang="en-GB" altLang="en-US" sz="3200" dirty="0"/>
              <a:t>The voltage may be further increased to up to 400 kV for transmission over long distance pylon lines.</a:t>
            </a:r>
          </a:p>
        </p:txBody>
      </p:sp>
      <p:sp>
        <p:nvSpPr>
          <p:cNvPr id="6" name="Rectangle 2"/>
          <p:cNvSpPr txBox="1">
            <a:spLocks noChangeArrowheads="1"/>
          </p:cNvSpPr>
          <p:nvPr/>
        </p:nvSpPr>
        <p:spPr bwMode="auto">
          <a:xfrm>
            <a:off x="2449329" y="-149225"/>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eaLnBrk="1" hangingPunct="1"/>
            <a:r>
              <a:rPr lang="en-GB" altLang="en-US" dirty="0" smtClean="0"/>
              <a:t>Power transmission</a:t>
            </a:r>
            <a:endParaRPr lang="en-US" altLang="en-US" dirty="0" smtClean="0"/>
          </a:p>
        </p:txBody>
      </p:sp>
    </p:spTree>
    <p:extLst>
      <p:ext uri="{BB962C8B-B14F-4D97-AF65-F5344CB8AC3E}">
        <p14:creationId xmlns:p14="http://schemas.microsoft.com/office/powerpoint/2010/main" val="2794306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8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700025" y="4980623"/>
            <a:ext cx="1109573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dirty="0"/>
              <a:t>The voltage is reduced in stages by step-down transformers to different levels for different types of consumer.</a:t>
            </a:r>
          </a:p>
          <a:p>
            <a:pPr eaLnBrk="1" hangingPunct="1">
              <a:spcBef>
                <a:spcPct val="50000"/>
              </a:spcBef>
            </a:pPr>
            <a:r>
              <a:rPr lang="en-GB" altLang="en-US" sz="2400" dirty="0"/>
              <a:t>The lowest level is </a:t>
            </a:r>
            <a:r>
              <a:rPr lang="en-GB" altLang="en-US" sz="2400" dirty="0" smtClean="0"/>
              <a:t>230-240V </a:t>
            </a:r>
            <a:r>
              <a:rPr lang="en-GB" altLang="en-US" sz="2400" dirty="0"/>
              <a:t>for domestic use. The final step-down transformer will be at sub station within a few hundred metres of each group of houses.</a:t>
            </a:r>
          </a:p>
        </p:txBody>
      </p:sp>
      <p:graphicFrame>
        <p:nvGraphicFramePr>
          <p:cNvPr id="90115" name="Object 3"/>
          <p:cNvGraphicFramePr>
            <a:graphicFrameLocks noGrp="1" noChangeAspect="1"/>
          </p:cNvGraphicFramePr>
          <p:nvPr>
            <p:ph sz="half" idx="2"/>
            <p:extLst>
              <p:ext uri="{D42A27DB-BD31-4B8C-83A1-F6EECF244321}">
                <p14:modId xmlns:p14="http://schemas.microsoft.com/office/powerpoint/2010/main" val="3070636788"/>
              </p:ext>
            </p:extLst>
          </p:nvPr>
        </p:nvGraphicFramePr>
        <p:xfrm>
          <a:off x="700025" y="0"/>
          <a:ext cx="9794896" cy="4915470"/>
        </p:xfrm>
        <a:graphic>
          <a:graphicData uri="http://schemas.openxmlformats.org/presentationml/2006/ole">
            <mc:AlternateContent xmlns:mc="http://schemas.openxmlformats.org/markup-compatibility/2006">
              <mc:Choice xmlns:v="urn:schemas-microsoft-com:vml" Requires="v">
                <p:oleObj spid="_x0000_s9272" name="Bitmap Image" r:id="rId4" imgW="5334745" imgH="2676899" progId="Paint.Picture">
                  <p:embed/>
                </p:oleObj>
              </mc:Choice>
              <mc:Fallback>
                <p:oleObj name="Bitmap Image" r:id="rId4" imgW="5334745" imgH="2676899" progId="Paint.Picture">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25" y="0"/>
                        <a:ext cx="9794896" cy="4915470"/>
                      </a:xfrm>
                      <a:prstGeom prst="rect">
                        <a:avLst/>
                      </a:prstGeom>
                      <a:noFill/>
                      <a:ln>
                        <a:noFill/>
                      </a:ln>
                      <a:effectLst/>
                      <a:extLst/>
                    </p:spPr>
                  </p:pic>
                </p:oleObj>
              </mc:Fallback>
            </mc:AlternateContent>
          </a:graphicData>
        </a:graphic>
      </p:graphicFrame>
      <p:sp>
        <p:nvSpPr>
          <p:cNvPr id="6" name="Rectangle 2"/>
          <p:cNvSpPr txBox="1">
            <a:spLocks noChangeArrowheads="1"/>
          </p:cNvSpPr>
          <p:nvPr/>
        </p:nvSpPr>
        <p:spPr bwMode="auto">
          <a:xfrm>
            <a:off x="2367033" y="-149225"/>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anose="020B0603020202020204" pitchFamily="34" charset="0"/>
              </a:defRPr>
            </a:lvl2pPr>
            <a:lvl3pPr algn="l" rtl="0" eaLnBrk="0" fontAlgn="base" hangingPunct="0">
              <a:spcBef>
                <a:spcPct val="0"/>
              </a:spcBef>
              <a:spcAft>
                <a:spcPct val="0"/>
              </a:spcAft>
              <a:defRPr sz="4000">
                <a:solidFill>
                  <a:schemeClr val="tx2"/>
                </a:solidFill>
                <a:latin typeface="Trebuchet MS" panose="020B0603020202020204" pitchFamily="34" charset="0"/>
              </a:defRPr>
            </a:lvl3pPr>
            <a:lvl4pPr algn="l" rtl="0" eaLnBrk="0" fontAlgn="base" hangingPunct="0">
              <a:spcBef>
                <a:spcPct val="0"/>
              </a:spcBef>
              <a:spcAft>
                <a:spcPct val="0"/>
              </a:spcAft>
              <a:defRPr sz="4000">
                <a:solidFill>
                  <a:schemeClr val="tx2"/>
                </a:solidFill>
                <a:latin typeface="Trebuchet MS" panose="020B0603020202020204" pitchFamily="34" charset="0"/>
              </a:defRPr>
            </a:lvl4pPr>
            <a:lvl5pPr algn="l" rtl="0" eaLnBrk="0" fontAlgn="base" hangingPunct="0">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a:lstStyle>
          <a:p>
            <a:pPr eaLnBrk="1" hangingPunct="1"/>
            <a:r>
              <a:rPr lang="en-GB" altLang="en-US" dirty="0" smtClean="0"/>
              <a:t>Power transmission</a:t>
            </a:r>
            <a:endParaRPr lang="en-US" altLang="en-US" dirty="0" smtClean="0"/>
          </a:p>
        </p:txBody>
      </p:sp>
    </p:spTree>
    <p:extLst>
      <p:ext uri="{BB962C8B-B14F-4D97-AF65-F5344CB8AC3E}">
        <p14:creationId xmlns:p14="http://schemas.microsoft.com/office/powerpoint/2010/main" val="895796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09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09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ltLang="en-US" sz="2800" dirty="0" smtClean="0"/>
              <a:t>Why do we Step up and Step down Voltage for Power transmission?</a:t>
            </a:r>
            <a:endParaRPr lang="en-US" altLang="en-US" sz="2800" dirty="0" smtClean="0"/>
          </a:p>
        </p:txBody>
      </p:sp>
      <p:sp>
        <p:nvSpPr>
          <p:cNvPr id="62467" name="Rectangle 3"/>
          <p:cNvSpPr>
            <a:spLocks noGrp="1" noChangeArrowheads="1"/>
          </p:cNvSpPr>
          <p:nvPr>
            <p:ph type="body" idx="1"/>
          </p:nvPr>
        </p:nvSpPr>
        <p:spPr>
          <a:xfrm>
            <a:off x="146304" y="1600201"/>
            <a:ext cx="11951208" cy="4525963"/>
          </a:xfrm>
        </p:spPr>
        <p:txBody>
          <a:bodyPr/>
          <a:lstStyle/>
          <a:p>
            <a:pPr marL="0" indent="0" eaLnBrk="1" fontAlgn="auto" hangingPunct="1">
              <a:lnSpc>
                <a:spcPct val="90000"/>
              </a:lnSpc>
              <a:spcAft>
                <a:spcPts val="0"/>
              </a:spcAft>
              <a:buClr>
                <a:schemeClr val="accent3"/>
              </a:buClr>
              <a:buNone/>
              <a:defRPr/>
            </a:pPr>
            <a:r>
              <a:rPr lang="en-GB" dirty="0">
                <a:latin typeface="Arial" pitchFamily="34" charset="0"/>
                <a:cs typeface="Arial" pitchFamily="34" charset="0"/>
              </a:rPr>
              <a:t>The higher the voltage used, the </a:t>
            </a:r>
            <a:r>
              <a:rPr lang="en-GB" b="1" dirty="0">
                <a:solidFill>
                  <a:srgbClr val="0066FF"/>
                </a:solidFill>
                <a:latin typeface="Arial" pitchFamily="34" charset="0"/>
                <a:cs typeface="Arial" pitchFamily="34" charset="0"/>
              </a:rPr>
              <a:t>greater the efficiency </a:t>
            </a:r>
            <a:r>
              <a:rPr lang="en-GB" dirty="0">
                <a:latin typeface="Arial" pitchFamily="34" charset="0"/>
                <a:cs typeface="Arial" pitchFamily="34" charset="0"/>
              </a:rPr>
              <a:t>of energy transmission is. (</a:t>
            </a:r>
            <a:r>
              <a:rPr lang="en-GB" dirty="0" err="1">
                <a:latin typeface="Arial" pitchFamily="34" charset="0"/>
                <a:cs typeface="Arial" pitchFamily="34" charset="0"/>
              </a:rPr>
              <a:t>i.e</a:t>
            </a:r>
            <a:r>
              <a:rPr lang="en-GB" dirty="0">
                <a:latin typeface="Arial" pitchFamily="34" charset="0"/>
                <a:cs typeface="Arial" pitchFamily="34" charset="0"/>
              </a:rPr>
              <a:t> </a:t>
            </a:r>
            <a:r>
              <a:rPr lang="en-GB" dirty="0" smtClean="0">
                <a:latin typeface="Arial" pitchFamily="34" charset="0"/>
                <a:cs typeface="Arial" pitchFamily="34" charset="0"/>
              </a:rPr>
              <a:t>less </a:t>
            </a:r>
            <a:r>
              <a:rPr lang="en-GB" dirty="0">
                <a:latin typeface="Arial" pitchFamily="34" charset="0"/>
                <a:cs typeface="Arial" pitchFamily="34" charset="0"/>
              </a:rPr>
              <a:t>energy loss</a:t>
            </a:r>
            <a:r>
              <a:rPr lang="en-GB" dirty="0" smtClean="0">
                <a:latin typeface="Arial" pitchFamily="34" charset="0"/>
                <a:cs typeface="Arial" pitchFamily="34" charset="0"/>
              </a:rPr>
              <a:t>). Thus we </a:t>
            </a:r>
            <a:r>
              <a:rPr lang="en-GB" b="1" dirty="0">
                <a:solidFill>
                  <a:srgbClr val="FF0000"/>
                </a:solidFill>
                <a:latin typeface="Arial" pitchFamily="34" charset="0"/>
                <a:cs typeface="Arial" pitchFamily="34" charset="0"/>
              </a:rPr>
              <a:t>step up voltage </a:t>
            </a:r>
            <a:r>
              <a:rPr lang="en-GB" dirty="0" smtClean="0">
                <a:latin typeface="Arial" pitchFamily="34" charset="0"/>
                <a:cs typeface="Arial" pitchFamily="34" charset="0"/>
              </a:rPr>
              <a:t>for transfer of power over long distances.</a:t>
            </a:r>
            <a:endParaRPr lang="en-GB" dirty="0">
              <a:latin typeface="Arial" pitchFamily="34" charset="0"/>
              <a:cs typeface="Arial" pitchFamily="34" charset="0"/>
            </a:endParaRPr>
          </a:p>
        </p:txBody>
      </p:sp>
      <p:sp>
        <p:nvSpPr>
          <p:cNvPr id="62468" name="Rectangle 4"/>
          <p:cNvSpPr>
            <a:spLocks noChangeArrowheads="1"/>
          </p:cNvSpPr>
          <p:nvPr/>
        </p:nvSpPr>
        <p:spPr bwMode="auto">
          <a:xfrm>
            <a:off x="1981201" y="5373689"/>
            <a:ext cx="1090613" cy="7524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69" name="Rectangle 5"/>
          <p:cNvSpPr>
            <a:spLocks noChangeArrowheads="1"/>
          </p:cNvSpPr>
          <p:nvPr/>
        </p:nvSpPr>
        <p:spPr bwMode="auto">
          <a:xfrm>
            <a:off x="2093913" y="4581526"/>
            <a:ext cx="227012" cy="792163"/>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0" name="Rectangle 6"/>
          <p:cNvSpPr>
            <a:spLocks noChangeArrowheads="1"/>
          </p:cNvSpPr>
          <p:nvPr/>
        </p:nvSpPr>
        <p:spPr bwMode="auto">
          <a:xfrm>
            <a:off x="2093913" y="5589588"/>
            <a:ext cx="227012"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1" name="Rectangle 7"/>
          <p:cNvSpPr>
            <a:spLocks noChangeArrowheads="1"/>
          </p:cNvSpPr>
          <p:nvPr/>
        </p:nvSpPr>
        <p:spPr bwMode="auto">
          <a:xfrm>
            <a:off x="2536826" y="5589588"/>
            <a:ext cx="227013"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2" name="Rectangle 8"/>
          <p:cNvSpPr>
            <a:spLocks noChangeArrowheads="1"/>
          </p:cNvSpPr>
          <p:nvPr/>
        </p:nvSpPr>
        <p:spPr bwMode="auto">
          <a:xfrm>
            <a:off x="2093913" y="5876926"/>
            <a:ext cx="227012" cy="144463"/>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3" name="Freeform 9"/>
          <p:cNvSpPr>
            <a:spLocks/>
          </p:cNvSpPr>
          <p:nvPr/>
        </p:nvSpPr>
        <p:spPr bwMode="auto">
          <a:xfrm>
            <a:off x="1931988" y="4137026"/>
            <a:ext cx="209550" cy="434975"/>
          </a:xfrm>
          <a:custGeom>
            <a:avLst/>
            <a:gdLst>
              <a:gd name="T0" fmla="*/ 209550 w 132"/>
              <a:gd name="T1" fmla="*/ 434975 h 274"/>
              <a:gd name="T2" fmla="*/ 38100 w 132"/>
              <a:gd name="T3" fmla="*/ 274637 h 274"/>
              <a:gd name="T4" fmla="*/ 71437 w 132"/>
              <a:gd name="T5" fmla="*/ 0 h 274"/>
              <a:gd name="T6" fmla="*/ 141287 w 132"/>
              <a:gd name="T7" fmla="*/ 57150 h 274"/>
              <a:gd name="T8" fmla="*/ 185737 w 132"/>
              <a:gd name="T9" fmla="*/ 149225 h 274"/>
              <a:gd name="T10" fmla="*/ 106362 w 132"/>
              <a:gd name="T11" fmla="*/ 171450 h 274"/>
              <a:gd name="T12" fmla="*/ 117475 w 132"/>
              <a:gd name="T13" fmla="*/ 103188 h 274"/>
              <a:gd name="T14" fmla="*/ 141287 w 132"/>
              <a:gd name="T15" fmla="*/ 57150 h 274"/>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274"/>
              <a:gd name="T26" fmla="*/ 132 w 132"/>
              <a:gd name="T27" fmla="*/ 274 h 2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274">
                <a:moveTo>
                  <a:pt x="132" y="274"/>
                </a:moveTo>
                <a:cubicBezTo>
                  <a:pt x="93" y="241"/>
                  <a:pt x="52" y="217"/>
                  <a:pt x="24" y="173"/>
                </a:cubicBezTo>
                <a:cubicBezTo>
                  <a:pt x="9" y="113"/>
                  <a:pt x="0" y="47"/>
                  <a:pt x="45" y="0"/>
                </a:cubicBezTo>
                <a:cubicBezTo>
                  <a:pt x="83" y="10"/>
                  <a:pt x="71" y="0"/>
                  <a:pt x="89" y="36"/>
                </a:cubicBezTo>
                <a:cubicBezTo>
                  <a:pt x="99" y="55"/>
                  <a:pt x="117" y="94"/>
                  <a:pt x="117" y="94"/>
                </a:cubicBezTo>
                <a:cubicBezTo>
                  <a:pt x="107" y="134"/>
                  <a:pt x="94" y="151"/>
                  <a:pt x="67" y="108"/>
                </a:cubicBezTo>
                <a:cubicBezTo>
                  <a:pt x="69" y="94"/>
                  <a:pt x="70" y="79"/>
                  <a:pt x="74" y="65"/>
                </a:cubicBezTo>
                <a:cubicBezTo>
                  <a:pt x="77" y="55"/>
                  <a:pt x="89" y="36"/>
                  <a:pt x="89" y="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4" name="Freeform 10"/>
          <p:cNvSpPr>
            <a:spLocks/>
          </p:cNvSpPr>
          <p:nvPr/>
        </p:nvSpPr>
        <p:spPr bwMode="auto">
          <a:xfrm>
            <a:off x="1611314" y="3063876"/>
            <a:ext cx="706437" cy="1508125"/>
          </a:xfrm>
          <a:custGeom>
            <a:avLst/>
            <a:gdLst>
              <a:gd name="T0" fmla="*/ 620712 w 445"/>
              <a:gd name="T1" fmla="*/ 1508125 h 950"/>
              <a:gd name="T2" fmla="*/ 530225 w 445"/>
              <a:gd name="T3" fmla="*/ 1416050 h 950"/>
              <a:gd name="T4" fmla="*/ 530225 w 445"/>
              <a:gd name="T5" fmla="*/ 1143000 h 950"/>
              <a:gd name="T6" fmla="*/ 644525 w 445"/>
              <a:gd name="T7" fmla="*/ 1073150 h 950"/>
              <a:gd name="T8" fmla="*/ 690562 w 445"/>
              <a:gd name="T9" fmla="*/ 1085850 h 950"/>
              <a:gd name="T10" fmla="*/ 690562 w 445"/>
              <a:gd name="T11" fmla="*/ 1154113 h 950"/>
              <a:gd name="T12" fmla="*/ 655637 w 445"/>
              <a:gd name="T13" fmla="*/ 1165225 h 950"/>
              <a:gd name="T14" fmla="*/ 541337 w 445"/>
              <a:gd name="T15" fmla="*/ 1050925 h 950"/>
              <a:gd name="T16" fmla="*/ 449262 w 445"/>
              <a:gd name="T17" fmla="*/ 925513 h 950"/>
              <a:gd name="T18" fmla="*/ 461962 w 445"/>
              <a:gd name="T19" fmla="*/ 811212 h 950"/>
              <a:gd name="T20" fmla="*/ 255587 w 445"/>
              <a:gd name="T21" fmla="*/ 800100 h 950"/>
              <a:gd name="T22" fmla="*/ 176212 w 445"/>
              <a:gd name="T23" fmla="*/ 765175 h 950"/>
              <a:gd name="T24" fmla="*/ 209550 w 445"/>
              <a:gd name="T25" fmla="*/ 754063 h 950"/>
              <a:gd name="T26" fmla="*/ 255587 w 445"/>
              <a:gd name="T27" fmla="*/ 890588 h 950"/>
              <a:gd name="T28" fmla="*/ 277812 w 445"/>
              <a:gd name="T29" fmla="*/ 1028700 h 950"/>
              <a:gd name="T30" fmla="*/ 301625 w 445"/>
              <a:gd name="T31" fmla="*/ 1004888 h 950"/>
              <a:gd name="T32" fmla="*/ 461962 w 445"/>
              <a:gd name="T33" fmla="*/ 857250 h 950"/>
              <a:gd name="T34" fmla="*/ 484187 w 445"/>
              <a:gd name="T35" fmla="*/ 890588 h 950"/>
              <a:gd name="T36" fmla="*/ 495300 w 445"/>
              <a:gd name="T37" fmla="*/ 857250 h 950"/>
              <a:gd name="T38" fmla="*/ 506412 w 445"/>
              <a:gd name="T39" fmla="*/ 811212 h 950"/>
              <a:gd name="T40" fmla="*/ 541337 w 445"/>
              <a:gd name="T41" fmla="*/ 742950 h 950"/>
              <a:gd name="T42" fmla="*/ 392112 w 445"/>
              <a:gd name="T43" fmla="*/ 628650 h 950"/>
              <a:gd name="T44" fmla="*/ 404812 w 445"/>
              <a:gd name="T45" fmla="*/ 593725 h 950"/>
              <a:gd name="T46" fmla="*/ 438150 w 445"/>
              <a:gd name="T47" fmla="*/ 571500 h 950"/>
              <a:gd name="T48" fmla="*/ 323850 w 445"/>
              <a:gd name="T49" fmla="*/ 525463 h 950"/>
              <a:gd name="T50" fmla="*/ 15875 w 445"/>
              <a:gd name="T51" fmla="*/ 285750 h 950"/>
              <a:gd name="T52" fmla="*/ 26987 w 445"/>
              <a:gd name="T53" fmla="*/ 193675 h 950"/>
              <a:gd name="T54" fmla="*/ 38100 w 445"/>
              <a:gd name="T55" fmla="*/ 296863 h 950"/>
              <a:gd name="T56" fmla="*/ 73025 w 445"/>
              <a:gd name="T57" fmla="*/ 365125 h 950"/>
              <a:gd name="T58" fmla="*/ 255587 w 445"/>
              <a:gd name="T59" fmla="*/ 457200 h 950"/>
              <a:gd name="T60" fmla="*/ 176212 w 445"/>
              <a:gd name="T61" fmla="*/ 571500 h 950"/>
              <a:gd name="T62" fmla="*/ 187325 w 445"/>
              <a:gd name="T63" fmla="*/ 365125 h 950"/>
              <a:gd name="T64" fmla="*/ 220662 w 445"/>
              <a:gd name="T65" fmla="*/ 342900 h 950"/>
              <a:gd name="T66" fmla="*/ 141287 w 445"/>
              <a:gd name="T67" fmla="*/ 387350 h 950"/>
              <a:gd name="T68" fmla="*/ 266700 w 445"/>
              <a:gd name="T69" fmla="*/ 147638 h 950"/>
              <a:gd name="T70" fmla="*/ 312737 w 445"/>
              <a:gd name="T71" fmla="*/ 44450 h 950"/>
              <a:gd name="T72" fmla="*/ 392112 w 445"/>
              <a:gd name="T73" fmla="*/ 0 h 950"/>
              <a:gd name="T74" fmla="*/ 404812 w 445"/>
              <a:gd name="T75" fmla="*/ 44450 h 950"/>
              <a:gd name="T76" fmla="*/ 381000 w 445"/>
              <a:gd name="T77" fmla="*/ 79375 h 950"/>
              <a:gd name="T78" fmla="*/ 323850 w 445"/>
              <a:gd name="T79" fmla="*/ 215900 h 950"/>
              <a:gd name="T80" fmla="*/ 427037 w 445"/>
              <a:gd name="T81" fmla="*/ 365125 h 950"/>
              <a:gd name="T82" fmla="*/ 415925 w 445"/>
              <a:gd name="T83" fmla="*/ 501650 h 950"/>
              <a:gd name="T84" fmla="*/ 427037 w 445"/>
              <a:gd name="T85" fmla="*/ 536575 h 950"/>
              <a:gd name="T86" fmla="*/ 277812 w 445"/>
              <a:gd name="T87" fmla="*/ 661988 h 950"/>
              <a:gd name="T88" fmla="*/ 290512 w 445"/>
              <a:gd name="T89" fmla="*/ 730250 h 950"/>
              <a:gd name="T90" fmla="*/ 277812 w 445"/>
              <a:gd name="T91" fmla="*/ 765175 h 950"/>
              <a:gd name="T92" fmla="*/ 119062 w 445"/>
              <a:gd name="T93" fmla="*/ 857250 h 950"/>
              <a:gd name="T94" fmla="*/ 209550 w 445"/>
              <a:gd name="T95" fmla="*/ 754063 h 950"/>
              <a:gd name="T96" fmla="*/ 141287 w 445"/>
              <a:gd name="T97" fmla="*/ 925513 h 950"/>
              <a:gd name="T98" fmla="*/ 290512 w 445"/>
              <a:gd name="T99" fmla="*/ 1130300 h 950"/>
              <a:gd name="T100" fmla="*/ 438150 w 445"/>
              <a:gd name="T101" fmla="*/ 1176338 h 950"/>
              <a:gd name="T102" fmla="*/ 519112 w 445"/>
              <a:gd name="T103" fmla="*/ 1143000 h 950"/>
              <a:gd name="T104" fmla="*/ 473075 w 445"/>
              <a:gd name="T105" fmla="*/ 1028700 h 950"/>
              <a:gd name="T106" fmla="*/ 473075 w 445"/>
              <a:gd name="T107" fmla="*/ 1154113 h 9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5"/>
              <a:gd name="T163" fmla="*/ 0 h 950"/>
              <a:gd name="T164" fmla="*/ 445 w 445"/>
              <a:gd name="T165" fmla="*/ 950 h 9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5" h="950">
                <a:moveTo>
                  <a:pt x="391" y="950"/>
                </a:moveTo>
                <a:cubicBezTo>
                  <a:pt x="366" y="930"/>
                  <a:pt x="351" y="919"/>
                  <a:pt x="334" y="892"/>
                </a:cubicBezTo>
                <a:cubicBezTo>
                  <a:pt x="318" y="826"/>
                  <a:pt x="312" y="798"/>
                  <a:pt x="334" y="720"/>
                </a:cubicBezTo>
                <a:cubicBezTo>
                  <a:pt x="340" y="697"/>
                  <a:pt x="388" y="685"/>
                  <a:pt x="406" y="676"/>
                </a:cubicBezTo>
                <a:cubicBezTo>
                  <a:pt x="416" y="679"/>
                  <a:pt x="427" y="678"/>
                  <a:pt x="435" y="684"/>
                </a:cubicBezTo>
                <a:cubicBezTo>
                  <a:pt x="445" y="692"/>
                  <a:pt x="443" y="719"/>
                  <a:pt x="435" y="727"/>
                </a:cubicBezTo>
                <a:cubicBezTo>
                  <a:pt x="430" y="732"/>
                  <a:pt x="420" y="732"/>
                  <a:pt x="413" y="734"/>
                </a:cubicBezTo>
                <a:cubicBezTo>
                  <a:pt x="383" y="694"/>
                  <a:pt x="392" y="674"/>
                  <a:pt x="341" y="662"/>
                </a:cubicBezTo>
                <a:cubicBezTo>
                  <a:pt x="305" y="633"/>
                  <a:pt x="295" y="626"/>
                  <a:pt x="283" y="583"/>
                </a:cubicBezTo>
                <a:cubicBezTo>
                  <a:pt x="286" y="559"/>
                  <a:pt x="311" y="524"/>
                  <a:pt x="291" y="511"/>
                </a:cubicBezTo>
                <a:cubicBezTo>
                  <a:pt x="255" y="487"/>
                  <a:pt x="204" y="510"/>
                  <a:pt x="161" y="504"/>
                </a:cubicBezTo>
                <a:cubicBezTo>
                  <a:pt x="143" y="502"/>
                  <a:pt x="128" y="488"/>
                  <a:pt x="111" y="482"/>
                </a:cubicBezTo>
                <a:cubicBezTo>
                  <a:pt x="118" y="480"/>
                  <a:pt x="128" y="469"/>
                  <a:pt x="132" y="475"/>
                </a:cubicBezTo>
                <a:cubicBezTo>
                  <a:pt x="148" y="501"/>
                  <a:pt x="161" y="561"/>
                  <a:pt x="161" y="561"/>
                </a:cubicBezTo>
                <a:cubicBezTo>
                  <a:pt x="162" y="569"/>
                  <a:pt x="172" y="645"/>
                  <a:pt x="175" y="648"/>
                </a:cubicBezTo>
                <a:cubicBezTo>
                  <a:pt x="180" y="653"/>
                  <a:pt x="185" y="638"/>
                  <a:pt x="190" y="633"/>
                </a:cubicBezTo>
                <a:cubicBezTo>
                  <a:pt x="206" y="586"/>
                  <a:pt x="246" y="554"/>
                  <a:pt x="291" y="540"/>
                </a:cubicBezTo>
                <a:cubicBezTo>
                  <a:pt x="296" y="547"/>
                  <a:pt x="297" y="561"/>
                  <a:pt x="305" y="561"/>
                </a:cubicBezTo>
                <a:cubicBezTo>
                  <a:pt x="312" y="561"/>
                  <a:pt x="310" y="547"/>
                  <a:pt x="312" y="540"/>
                </a:cubicBezTo>
                <a:cubicBezTo>
                  <a:pt x="315" y="530"/>
                  <a:pt x="316" y="521"/>
                  <a:pt x="319" y="511"/>
                </a:cubicBezTo>
                <a:cubicBezTo>
                  <a:pt x="326" y="487"/>
                  <a:pt x="327" y="489"/>
                  <a:pt x="341" y="468"/>
                </a:cubicBezTo>
                <a:cubicBezTo>
                  <a:pt x="312" y="439"/>
                  <a:pt x="277" y="424"/>
                  <a:pt x="247" y="396"/>
                </a:cubicBezTo>
                <a:cubicBezTo>
                  <a:pt x="250" y="389"/>
                  <a:pt x="250" y="380"/>
                  <a:pt x="255" y="374"/>
                </a:cubicBezTo>
                <a:cubicBezTo>
                  <a:pt x="260" y="367"/>
                  <a:pt x="282" y="365"/>
                  <a:pt x="276" y="360"/>
                </a:cubicBezTo>
                <a:cubicBezTo>
                  <a:pt x="256" y="343"/>
                  <a:pt x="227" y="344"/>
                  <a:pt x="204" y="331"/>
                </a:cubicBezTo>
                <a:cubicBezTo>
                  <a:pt x="135" y="292"/>
                  <a:pt x="67" y="235"/>
                  <a:pt x="10" y="180"/>
                </a:cubicBezTo>
                <a:cubicBezTo>
                  <a:pt x="12" y="161"/>
                  <a:pt x="0" y="113"/>
                  <a:pt x="17" y="122"/>
                </a:cubicBezTo>
                <a:cubicBezTo>
                  <a:pt x="36" y="132"/>
                  <a:pt x="18" y="166"/>
                  <a:pt x="24" y="187"/>
                </a:cubicBezTo>
                <a:cubicBezTo>
                  <a:pt x="28" y="203"/>
                  <a:pt x="36" y="217"/>
                  <a:pt x="46" y="230"/>
                </a:cubicBezTo>
                <a:cubicBezTo>
                  <a:pt x="70" y="260"/>
                  <a:pt x="126" y="275"/>
                  <a:pt x="161" y="288"/>
                </a:cubicBezTo>
                <a:cubicBezTo>
                  <a:pt x="142" y="313"/>
                  <a:pt x="121" y="330"/>
                  <a:pt x="111" y="360"/>
                </a:cubicBezTo>
                <a:cubicBezTo>
                  <a:pt x="113" y="317"/>
                  <a:pt x="110" y="273"/>
                  <a:pt x="118" y="230"/>
                </a:cubicBezTo>
                <a:cubicBezTo>
                  <a:pt x="120" y="222"/>
                  <a:pt x="145" y="210"/>
                  <a:pt x="139" y="216"/>
                </a:cubicBezTo>
                <a:cubicBezTo>
                  <a:pt x="117" y="238"/>
                  <a:pt x="114" y="236"/>
                  <a:pt x="89" y="244"/>
                </a:cubicBezTo>
                <a:cubicBezTo>
                  <a:pt x="107" y="188"/>
                  <a:pt x="136" y="143"/>
                  <a:pt x="168" y="93"/>
                </a:cubicBezTo>
                <a:cubicBezTo>
                  <a:pt x="170" y="85"/>
                  <a:pt x="191" y="34"/>
                  <a:pt x="197" y="28"/>
                </a:cubicBezTo>
                <a:cubicBezTo>
                  <a:pt x="211" y="14"/>
                  <a:pt x="231" y="11"/>
                  <a:pt x="247" y="0"/>
                </a:cubicBezTo>
                <a:cubicBezTo>
                  <a:pt x="250" y="9"/>
                  <a:pt x="256" y="18"/>
                  <a:pt x="255" y="28"/>
                </a:cubicBezTo>
                <a:cubicBezTo>
                  <a:pt x="254" y="37"/>
                  <a:pt x="244" y="42"/>
                  <a:pt x="240" y="50"/>
                </a:cubicBezTo>
                <a:cubicBezTo>
                  <a:pt x="226" y="79"/>
                  <a:pt x="219" y="108"/>
                  <a:pt x="204" y="136"/>
                </a:cubicBezTo>
                <a:cubicBezTo>
                  <a:pt x="214" y="217"/>
                  <a:pt x="200" y="208"/>
                  <a:pt x="269" y="230"/>
                </a:cubicBezTo>
                <a:cubicBezTo>
                  <a:pt x="267" y="259"/>
                  <a:pt x="262" y="287"/>
                  <a:pt x="262" y="316"/>
                </a:cubicBezTo>
                <a:cubicBezTo>
                  <a:pt x="262" y="324"/>
                  <a:pt x="273" y="331"/>
                  <a:pt x="269" y="338"/>
                </a:cubicBezTo>
                <a:cubicBezTo>
                  <a:pt x="247" y="377"/>
                  <a:pt x="205" y="388"/>
                  <a:pt x="175" y="417"/>
                </a:cubicBezTo>
                <a:cubicBezTo>
                  <a:pt x="141" y="487"/>
                  <a:pt x="165" y="413"/>
                  <a:pt x="183" y="460"/>
                </a:cubicBezTo>
                <a:cubicBezTo>
                  <a:pt x="186" y="467"/>
                  <a:pt x="181" y="476"/>
                  <a:pt x="175" y="482"/>
                </a:cubicBezTo>
                <a:cubicBezTo>
                  <a:pt x="122" y="535"/>
                  <a:pt x="128" y="528"/>
                  <a:pt x="75" y="540"/>
                </a:cubicBezTo>
                <a:cubicBezTo>
                  <a:pt x="90" y="508"/>
                  <a:pt x="107" y="500"/>
                  <a:pt x="132" y="475"/>
                </a:cubicBezTo>
                <a:cubicBezTo>
                  <a:pt x="120" y="513"/>
                  <a:pt x="101" y="546"/>
                  <a:pt x="89" y="583"/>
                </a:cubicBezTo>
                <a:cubicBezTo>
                  <a:pt x="117" y="702"/>
                  <a:pt x="83" y="662"/>
                  <a:pt x="183" y="712"/>
                </a:cubicBezTo>
                <a:cubicBezTo>
                  <a:pt x="212" y="727"/>
                  <a:pt x="276" y="741"/>
                  <a:pt x="276" y="741"/>
                </a:cubicBezTo>
                <a:cubicBezTo>
                  <a:pt x="293" y="734"/>
                  <a:pt x="318" y="736"/>
                  <a:pt x="327" y="720"/>
                </a:cubicBezTo>
                <a:cubicBezTo>
                  <a:pt x="351" y="676"/>
                  <a:pt x="321" y="663"/>
                  <a:pt x="298" y="648"/>
                </a:cubicBezTo>
                <a:cubicBezTo>
                  <a:pt x="282" y="668"/>
                  <a:pt x="240" y="727"/>
                  <a:pt x="298" y="7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5" name="Line 11"/>
          <p:cNvSpPr>
            <a:spLocks noChangeShapeType="1"/>
          </p:cNvSpPr>
          <p:nvPr/>
        </p:nvSpPr>
        <p:spPr bwMode="auto">
          <a:xfrm>
            <a:off x="3071813" y="58769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76" name="Line 12"/>
          <p:cNvSpPr>
            <a:spLocks noChangeShapeType="1"/>
          </p:cNvSpPr>
          <p:nvPr/>
        </p:nvSpPr>
        <p:spPr bwMode="auto">
          <a:xfrm>
            <a:off x="3071813" y="601027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77" name="Group 21"/>
          <p:cNvGrpSpPr>
            <a:grpSpLocks/>
          </p:cNvGrpSpPr>
          <p:nvPr/>
        </p:nvGrpSpPr>
        <p:grpSpPr bwMode="auto">
          <a:xfrm>
            <a:off x="3287714" y="5373689"/>
            <a:ext cx="1584325" cy="752475"/>
            <a:chOff x="1111" y="3385"/>
            <a:chExt cx="998" cy="474"/>
          </a:xfrm>
        </p:grpSpPr>
        <p:sp>
          <p:nvSpPr>
            <p:cNvPr id="62502" name="Rectangle 1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3" name="Text Box 1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Step-up</a:t>
              </a:r>
              <a:endParaRPr lang="en-US" altLang="en-US"/>
            </a:p>
          </p:txBody>
        </p:sp>
      </p:grpSp>
      <p:sp>
        <p:nvSpPr>
          <p:cNvPr id="62478" name="AutoShape 15"/>
          <p:cNvSpPr>
            <a:spLocks noChangeArrowheads="1"/>
          </p:cNvSpPr>
          <p:nvPr/>
        </p:nvSpPr>
        <p:spPr bwMode="auto">
          <a:xfrm>
            <a:off x="5375276" y="3860801"/>
            <a:ext cx="360363"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9" name="Line 16"/>
          <p:cNvSpPr>
            <a:spLocks noChangeShapeType="1"/>
          </p:cNvSpPr>
          <p:nvPr/>
        </p:nvSpPr>
        <p:spPr bwMode="auto">
          <a:xfrm flipV="1">
            <a:off x="4727576" y="4137025"/>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0" name="Line 17"/>
          <p:cNvSpPr>
            <a:spLocks noChangeShapeType="1"/>
          </p:cNvSpPr>
          <p:nvPr/>
        </p:nvSpPr>
        <p:spPr bwMode="auto">
          <a:xfrm flipV="1">
            <a:off x="4727576" y="4386263"/>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1" name="AutoShape 18"/>
          <p:cNvSpPr>
            <a:spLocks noChangeArrowheads="1"/>
          </p:cNvSpPr>
          <p:nvPr/>
        </p:nvSpPr>
        <p:spPr bwMode="auto">
          <a:xfrm>
            <a:off x="7104063" y="3860801"/>
            <a:ext cx="360362"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2" name="Freeform 19"/>
          <p:cNvSpPr>
            <a:spLocks/>
          </p:cNvSpPr>
          <p:nvPr/>
        </p:nvSpPr>
        <p:spPr bwMode="auto">
          <a:xfrm>
            <a:off x="5591175" y="4149725"/>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83" name="Freeform 20"/>
          <p:cNvSpPr>
            <a:spLocks/>
          </p:cNvSpPr>
          <p:nvPr/>
        </p:nvSpPr>
        <p:spPr bwMode="auto">
          <a:xfrm>
            <a:off x="5591175" y="4292600"/>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nvGrpSpPr>
          <p:cNvPr id="62484" name="Group 22"/>
          <p:cNvGrpSpPr>
            <a:grpSpLocks/>
          </p:cNvGrpSpPr>
          <p:nvPr/>
        </p:nvGrpSpPr>
        <p:grpSpPr bwMode="auto">
          <a:xfrm>
            <a:off x="8759826" y="3789364"/>
            <a:ext cx="1584325" cy="752475"/>
            <a:chOff x="1111" y="3385"/>
            <a:chExt cx="998" cy="474"/>
          </a:xfrm>
        </p:grpSpPr>
        <p:sp>
          <p:nvSpPr>
            <p:cNvPr id="62500" name="Rectangle 2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1" name="Text Box 2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5" name="Line 25"/>
          <p:cNvSpPr>
            <a:spLocks noChangeShapeType="1"/>
          </p:cNvSpPr>
          <p:nvPr/>
        </p:nvSpPr>
        <p:spPr bwMode="auto">
          <a:xfrm flipH="1" flipV="1">
            <a:off x="7319964" y="4292601"/>
            <a:ext cx="504825" cy="18002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6" name="Line 26"/>
          <p:cNvSpPr>
            <a:spLocks noChangeShapeType="1"/>
          </p:cNvSpPr>
          <p:nvPr/>
        </p:nvSpPr>
        <p:spPr bwMode="auto">
          <a:xfrm flipH="1" flipV="1">
            <a:off x="7319964" y="4149726"/>
            <a:ext cx="504825" cy="1584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87" name="Group 27"/>
          <p:cNvGrpSpPr>
            <a:grpSpLocks/>
          </p:cNvGrpSpPr>
          <p:nvPr/>
        </p:nvGrpSpPr>
        <p:grpSpPr bwMode="auto">
          <a:xfrm>
            <a:off x="7824789" y="5516564"/>
            <a:ext cx="1584325" cy="752475"/>
            <a:chOff x="1111" y="3385"/>
            <a:chExt cx="998" cy="474"/>
          </a:xfrm>
        </p:grpSpPr>
        <p:sp>
          <p:nvSpPr>
            <p:cNvPr id="62498" name="Rectangle 28"/>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9" name="Text Box 29"/>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8" name="Rectangle 30"/>
          <p:cNvSpPr>
            <a:spLocks noChangeArrowheads="1"/>
          </p:cNvSpPr>
          <p:nvPr/>
        </p:nvSpPr>
        <p:spPr bwMode="auto">
          <a:xfrm>
            <a:off x="7319963" y="3063875"/>
            <a:ext cx="1008062" cy="50958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9" name="AutoShape 31"/>
          <p:cNvSpPr>
            <a:spLocks noChangeArrowheads="1"/>
          </p:cNvSpPr>
          <p:nvPr/>
        </p:nvSpPr>
        <p:spPr bwMode="auto">
          <a:xfrm>
            <a:off x="7104064" y="2781301"/>
            <a:ext cx="1512887" cy="282575"/>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0" name="Line 32"/>
          <p:cNvSpPr>
            <a:spLocks noChangeShapeType="1"/>
          </p:cNvSpPr>
          <p:nvPr/>
        </p:nvSpPr>
        <p:spPr bwMode="auto">
          <a:xfrm flipV="1">
            <a:off x="87598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1" name="Line 33"/>
          <p:cNvSpPr>
            <a:spLocks noChangeShapeType="1"/>
          </p:cNvSpPr>
          <p:nvPr/>
        </p:nvSpPr>
        <p:spPr bwMode="auto">
          <a:xfrm flipV="1">
            <a:off x="89757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2" name="Line 34"/>
          <p:cNvSpPr>
            <a:spLocks noChangeShapeType="1"/>
          </p:cNvSpPr>
          <p:nvPr/>
        </p:nvSpPr>
        <p:spPr bwMode="auto">
          <a:xfrm flipH="1" flipV="1">
            <a:off x="8328026" y="3429001"/>
            <a:ext cx="792163" cy="360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3" name="Line 35"/>
          <p:cNvSpPr>
            <a:spLocks noChangeShapeType="1"/>
          </p:cNvSpPr>
          <p:nvPr/>
        </p:nvSpPr>
        <p:spPr bwMode="auto">
          <a:xfrm flipH="1" flipV="1">
            <a:off x="8328025" y="3213101"/>
            <a:ext cx="1081088"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4" name="Text Box 36"/>
          <p:cNvSpPr txBox="1">
            <a:spLocks noChangeArrowheads="1"/>
          </p:cNvSpPr>
          <p:nvPr/>
        </p:nvSpPr>
        <p:spPr bwMode="auto">
          <a:xfrm>
            <a:off x="2536826" y="6269038"/>
            <a:ext cx="1471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15,000 V</a:t>
            </a:r>
            <a:endParaRPr lang="en-US" altLang="en-US">
              <a:solidFill>
                <a:srgbClr val="0000FF"/>
              </a:solidFill>
            </a:endParaRPr>
          </a:p>
        </p:txBody>
      </p:sp>
      <p:sp>
        <p:nvSpPr>
          <p:cNvPr id="62495" name="Text Box 37"/>
          <p:cNvSpPr txBox="1">
            <a:spLocks noChangeArrowheads="1"/>
          </p:cNvSpPr>
          <p:nvPr/>
        </p:nvSpPr>
        <p:spPr bwMode="auto">
          <a:xfrm>
            <a:off x="4135438" y="4387851"/>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250,000 V</a:t>
            </a:r>
            <a:endParaRPr lang="en-US" altLang="en-US">
              <a:solidFill>
                <a:srgbClr val="0000FF"/>
              </a:solidFill>
            </a:endParaRPr>
          </a:p>
        </p:txBody>
      </p:sp>
      <p:sp>
        <p:nvSpPr>
          <p:cNvPr id="62496" name="Text Box 38"/>
          <p:cNvSpPr txBox="1">
            <a:spLocks noChangeArrowheads="1"/>
          </p:cNvSpPr>
          <p:nvPr/>
        </p:nvSpPr>
        <p:spPr bwMode="auto">
          <a:xfrm>
            <a:off x="9196388" y="5006976"/>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11,000 </a:t>
            </a:r>
            <a:r>
              <a:rPr lang="en-GB" altLang="en-US" dirty="0">
                <a:solidFill>
                  <a:srgbClr val="0000FF"/>
                </a:solidFill>
              </a:rPr>
              <a:t>V</a:t>
            </a:r>
            <a:endParaRPr lang="en-US" altLang="en-US" dirty="0">
              <a:solidFill>
                <a:srgbClr val="0000FF"/>
              </a:solidFill>
            </a:endParaRPr>
          </a:p>
        </p:txBody>
      </p:sp>
      <p:sp>
        <p:nvSpPr>
          <p:cNvPr id="62497" name="Text Box 39"/>
          <p:cNvSpPr txBox="1">
            <a:spLocks noChangeArrowheads="1"/>
          </p:cNvSpPr>
          <p:nvPr/>
        </p:nvSpPr>
        <p:spPr bwMode="auto">
          <a:xfrm>
            <a:off x="8689976" y="3063876"/>
            <a:ext cx="1471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240 </a:t>
            </a:r>
            <a:r>
              <a:rPr lang="en-GB" altLang="en-US" dirty="0">
                <a:solidFill>
                  <a:srgbClr val="0000FF"/>
                </a:solidFill>
              </a:rPr>
              <a:t>V</a:t>
            </a:r>
            <a:endParaRPr lang="en-US" altLang="en-US" dirty="0">
              <a:solidFill>
                <a:srgbClr val="0000FF"/>
              </a:solidFill>
            </a:endParaRPr>
          </a:p>
        </p:txBody>
      </p:sp>
    </p:spTree>
    <p:extLst>
      <p:ext uri="{BB962C8B-B14F-4D97-AF65-F5344CB8AC3E}">
        <p14:creationId xmlns:p14="http://schemas.microsoft.com/office/powerpoint/2010/main" val="4406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Eddy Currents </a:t>
            </a:r>
            <a:r>
              <a:rPr lang="en-US" altLang="en-US" dirty="0" smtClean="0"/>
              <a:t>- Demo</a:t>
            </a:r>
            <a:endParaRPr lang="en-AU" dirty="0"/>
          </a:p>
        </p:txBody>
      </p:sp>
      <p:sp>
        <p:nvSpPr>
          <p:cNvPr id="3" name="Content Placeholder 2"/>
          <p:cNvSpPr>
            <a:spLocks noGrp="1"/>
          </p:cNvSpPr>
          <p:nvPr>
            <p:ph idx="1"/>
          </p:nvPr>
        </p:nvSpPr>
        <p:spPr>
          <a:xfrm>
            <a:off x="609600" y="1771650"/>
            <a:ext cx="8525256" cy="4324350"/>
          </a:xfrm>
        </p:spPr>
        <p:txBody>
          <a:bodyPr/>
          <a:lstStyle/>
          <a:p>
            <a:r>
              <a:rPr lang="en-AU" dirty="0" smtClean="0"/>
              <a:t>The square plate swings through the field but is slowed by an induced current as explained by </a:t>
            </a:r>
            <a:r>
              <a:rPr lang="en-AU" b="1" dirty="0">
                <a:solidFill>
                  <a:srgbClr val="008000"/>
                </a:solidFill>
              </a:rPr>
              <a:t>Lenz’s law</a:t>
            </a:r>
            <a:r>
              <a:rPr lang="en-AU" dirty="0" smtClean="0"/>
              <a:t>.</a:t>
            </a:r>
          </a:p>
          <a:p>
            <a:endParaRPr lang="en-AU" dirty="0" smtClean="0"/>
          </a:p>
          <a:p>
            <a:r>
              <a:rPr lang="en-GB" dirty="0" smtClean="0"/>
              <a:t>We </a:t>
            </a:r>
            <a:r>
              <a:rPr lang="en-GB" dirty="0"/>
              <a:t>refer to that current as an </a:t>
            </a:r>
            <a:r>
              <a:rPr lang="en-GB" b="1" dirty="0">
                <a:solidFill>
                  <a:srgbClr val="008000"/>
                </a:solidFill>
              </a:rPr>
              <a:t>eddy current</a:t>
            </a:r>
            <a:r>
              <a:rPr lang="en-GB" dirty="0"/>
              <a:t>. Eddy currents can produce significant drag, called </a:t>
            </a:r>
            <a:r>
              <a:rPr lang="en-GB" b="1" dirty="0">
                <a:solidFill>
                  <a:srgbClr val="008000"/>
                </a:solidFill>
              </a:rPr>
              <a:t>magnetic damping</a:t>
            </a:r>
            <a:r>
              <a:rPr lang="en-GB" dirty="0"/>
              <a:t>, on the motion involved</a:t>
            </a:r>
            <a:r>
              <a:rPr lang="en-AU" dirty="0" smtClean="0"/>
              <a:t>. </a:t>
            </a:r>
          </a:p>
          <a:p>
            <a:endParaRPr lang="en-AU" dirty="0"/>
          </a:p>
          <a:p>
            <a:r>
              <a:rPr lang="en-AU" dirty="0" smtClean="0"/>
              <a:t>Another important fact about eddy currents is that they produce </a:t>
            </a:r>
            <a:r>
              <a:rPr lang="en-AU" b="1" dirty="0" smtClean="0">
                <a:solidFill>
                  <a:srgbClr val="FF0000"/>
                </a:solidFill>
              </a:rPr>
              <a:t>heat</a:t>
            </a:r>
            <a:r>
              <a:rPr lang="en-AU" dirty="0" smtClean="0"/>
              <a:t> and result in energy </a:t>
            </a:r>
            <a:r>
              <a:rPr lang="en-AU" b="1" dirty="0">
                <a:solidFill>
                  <a:srgbClr val="FF0000"/>
                </a:solidFill>
              </a:rPr>
              <a:t>loss</a:t>
            </a:r>
            <a:r>
              <a:rPr lang="en-AU" dirty="0" smtClean="0"/>
              <a:t>.</a:t>
            </a:r>
          </a:p>
          <a:p>
            <a:endParaRPr lang="en-AU" dirty="0"/>
          </a:p>
        </p:txBody>
      </p:sp>
      <p:pic>
        <p:nvPicPr>
          <p:cNvPr id="4" name="Picture 3"/>
          <p:cNvPicPr>
            <a:picLocks noChangeAspect="1"/>
          </p:cNvPicPr>
          <p:nvPr/>
        </p:nvPicPr>
        <p:blipFill>
          <a:blip r:embed="rId2"/>
          <a:stretch>
            <a:fillRect/>
          </a:stretch>
        </p:blipFill>
        <p:spPr>
          <a:xfrm>
            <a:off x="9134856" y="864279"/>
            <a:ext cx="2913697" cy="6139092"/>
          </a:xfrm>
          <a:prstGeom prst="rect">
            <a:avLst/>
          </a:prstGeom>
        </p:spPr>
      </p:pic>
    </p:spTree>
    <p:extLst>
      <p:ext uri="{BB962C8B-B14F-4D97-AF65-F5344CB8AC3E}">
        <p14:creationId xmlns:p14="http://schemas.microsoft.com/office/powerpoint/2010/main" val="3830633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ltLang="en-US" sz="2800" dirty="0" smtClean="0"/>
              <a:t>Why do we Step up and Step down Voltage for Power transmission?</a:t>
            </a:r>
            <a:endParaRPr lang="en-US" altLang="en-US" sz="2800" dirty="0" smtClean="0"/>
          </a:p>
        </p:txBody>
      </p:sp>
      <p:sp>
        <p:nvSpPr>
          <p:cNvPr id="62467" name="Rectangle 3"/>
          <p:cNvSpPr>
            <a:spLocks noGrp="1" noChangeArrowheads="1"/>
          </p:cNvSpPr>
          <p:nvPr>
            <p:ph type="body" idx="1"/>
          </p:nvPr>
        </p:nvSpPr>
        <p:spPr>
          <a:xfrm>
            <a:off x="146304" y="1600201"/>
            <a:ext cx="12045696" cy="4525963"/>
          </a:xfrm>
        </p:spPr>
        <p:txBody>
          <a:bodyPr/>
          <a:lstStyle/>
          <a:p>
            <a:pPr marL="0" indent="0" eaLnBrk="1" fontAlgn="auto" hangingPunct="1">
              <a:lnSpc>
                <a:spcPct val="90000"/>
              </a:lnSpc>
              <a:spcAft>
                <a:spcPts val="0"/>
              </a:spcAft>
              <a:buClr>
                <a:schemeClr val="accent3"/>
              </a:buClr>
              <a:buNone/>
              <a:defRPr/>
            </a:pPr>
            <a:r>
              <a:rPr lang="en-GB" dirty="0">
                <a:latin typeface="Arial" pitchFamily="34" charset="0"/>
                <a:cs typeface="Arial" pitchFamily="34" charset="0"/>
              </a:rPr>
              <a:t>Lower voltages result in </a:t>
            </a:r>
            <a:r>
              <a:rPr lang="en-GB" b="1" dirty="0">
                <a:solidFill>
                  <a:srgbClr val="0066FF"/>
                </a:solidFill>
                <a:latin typeface="Arial" pitchFamily="34" charset="0"/>
                <a:cs typeface="Arial" pitchFamily="34" charset="0"/>
              </a:rPr>
              <a:t>higher electric currents </a:t>
            </a:r>
            <a:r>
              <a:rPr lang="en-GB" dirty="0">
                <a:latin typeface="Arial" pitchFamily="34" charset="0"/>
                <a:cs typeface="Arial" pitchFamily="34" charset="0"/>
              </a:rPr>
              <a:t>and </a:t>
            </a:r>
            <a:r>
              <a:rPr lang="en-GB" b="1" dirty="0">
                <a:solidFill>
                  <a:srgbClr val="FF0000"/>
                </a:solidFill>
                <a:latin typeface="Arial" pitchFamily="34" charset="0"/>
                <a:cs typeface="Arial" pitchFamily="34" charset="0"/>
              </a:rPr>
              <a:t>greater energy loss </a:t>
            </a:r>
            <a:r>
              <a:rPr lang="en-GB" dirty="0">
                <a:latin typeface="Arial" pitchFamily="34" charset="0"/>
                <a:cs typeface="Arial" pitchFamily="34" charset="0"/>
              </a:rPr>
              <a:t>to heat due to the </a:t>
            </a:r>
            <a:r>
              <a:rPr lang="en-GB" b="1" dirty="0">
                <a:solidFill>
                  <a:srgbClr val="FF0000"/>
                </a:solidFill>
                <a:latin typeface="Arial" pitchFamily="34" charset="0"/>
                <a:cs typeface="Arial" pitchFamily="34" charset="0"/>
              </a:rPr>
              <a:t>resistance</a:t>
            </a:r>
            <a:r>
              <a:rPr lang="en-GB" dirty="0">
                <a:latin typeface="Arial" pitchFamily="34" charset="0"/>
                <a:cs typeface="Arial" pitchFamily="34" charset="0"/>
              </a:rPr>
              <a:t> of the cables.  </a:t>
            </a:r>
          </a:p>
        </p:txBody>
      </p:sp>
      <p:sp>
        <p:nvSpPr>
          <p:cNvPr id="62468" name="Rectangle 4"/>
          <p:cNvSpPr>
            <a:spLocks noChangeArrowheads="1"/>
          </p:cNvSpPr>
          <p:nvPr/>
        </p:nvSpPr>
        <p:spPr bwMode="auto">
          <a:xfrm>
            <a:off x="1981201" y="5373689"/>
            <a:ext cx="1090613" cy="7524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69" name="Rectangle 5"/>
          <p:cNvSpPr>
            <a:spLocks noChangeArrowheads="1"/>
          </p:cNvSpPr>
          <p:nvPr/>
        </p:nvSpPr>
        <p:spPr bwMode="auto">
          <a:xfrm>
            <a:off x="2093913" y="4581526"/>
            <a:ext cx="227012" cy="792163"/>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0" name="Rectangle 6"/>
          <p:cNvSpPr>
            <a:spLocks noChangeArrowheads="1"/>
          </p:cNvSpPr>
          <p:nvPr/>
        </p:nvSpPr>
        <p:spPr bwMode="auto">
          <a:xfrm>
            <a:off x="2093913" y="5589588"/>
            <a:ext cx="227012"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1" name="Rectangle 7"/>
          <p:cNvSpPr>
            <a:spLocks noChangeArrowheads="1"/>
          </p:cNvSpPr>
          <p:nvPr/>
        </p:nvSpPr>
        <p:spPr bwMode="auto">
          <a:xfrm>
            <a:off x="2536826" y="5589588"/>
            <a:ext cx="227013"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2" name="Rectangle 8"/>
          <p:cNvSpPr>
            <a:spLocks noChangeArrowheads="1"/>
          </p:cNvSpPr>
          <p:nvPr/>
        </p:nvSpPr>
        <p:spPr bwMode="auto">
          <a:xfrm>
            <a:off x="2093913" y="5876926"/>
            <a:ext cx="227012" cy="144463"/>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3" name="Freeform 9"/>
          <p:cNvSpPr>
            <a:spLocks/>
          </p:cNvSpPr>
          <p:nvPr/>
        </p:nvSpPr>
        <p:spPr bwMode="auto">
          <a:xfrm>
            <a:off x="1931988" y="4137026"/>
            <a:ext cx="209550" cy="434975"/>
          </a:xfrm>
          <a:custGeom>
            <a:avLst/>
            <a:gdLst>
              <a:gd name="T0" fmla="*/ 209550 w 132"/>
              <a:gd name="T1" fmla="*/ 434975 h 274"/>
              <a:gd name="T2" fmla="*/ 38100 w 132"/>
              <a:gd name="T3" fmla="*/ 274637 h 274"/>
              <a:gd name="T4" fmla="*/ 71437 w 132"/>
              <a:gd name="T5" fmla="*/ 0 h 274"/>
              <a:gd name="T6" fmla="*/ 141287 w 132"/>
              <a:gd name="T7" fmla="*/ 57150 h 274"/>
              <a:gd name="T8" fmla="*/ 185737 w 132"/>
              <a:gd name="T9" fmla="*/ 149225 h 274"/>
              <a:gd name="T10" fmla="*/ 106362 w 132"/>
              <a:gd name="T11" fmla="*/ 171450 h 274"/>
              <a:gd name="T12" fmla="*/ 117475 w 132"/>
              <a:gd name="T13" fmla="*/ 103188 h 274"/>
              <a:gd name="T14" fmla="*/ 141287 w 132"/>
              <a:gd name="T15" fmla="*/ 57150 h 274"/>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274"/>
              <a:gd name="T26" fmla="*/ 132 w 132"/>
              <a:gd name="T27" fmla="*/ 274 h 2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274">
                <a:moveTo>
                  <a:pt x="132" y="274"/>
                </a:moveTo>
                <a:cubicBezTo>
                  <a:pt x="93" y="241"/>
                  <a:pt x="52" y="217"/>
                  <a:pt x="24" y="173"/>
                </a:cubicBezTo>
                <a:cubicBezTo>
                  <a:pt x="9" y="113"/>
                  <a:pt x="0" y="47"/>
                  <a:pt x="45" y="0"/>
                </a:cubicBezTo>
                <a:cubicBezTo>
                  <a:pt x="83" y="10"/>
                  <a:pt x="71" y="0"/>
                  <a:pt x="89" y="36"/>
                </a:cubicBezTo>
                <a:cubicBezTo>
                  <a:pt x="99" y="55"/>
                  <a:pt x="117" y="94"/>
                  <a:pt x="117" y="94"/>
                </a:cubicBezTo>
                <a:cubicBezTo>
                  <a:pt x="107" y="134"/>
                  <a:pt x="94" y="151"/>
                  <a:pt x="67" y="108"/>
                </a:cubicBezTo>
                <a:cubicBezTo>
                  <a:pt x="69" y="94"/>
                  <a:pt x="70" y="79"/>
                  <a:pt x="74" y="65"/>
                </a:cubicBezTo>
                <a:cubicBezTo>
                  <a:pt x="77" y="55"/>
                  <a:pt x="89" y="36"/>
                  <a:pt x="89" y="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4" name="Freeform 10"/>
          <p:cNvSpPr>
            <a:spLocks/>
          </p:cNvSpPr>
          <p:nvPr/>
        </p:nvSpPr>
        <p:spPr bwMode="auto">
          <a:xfrm>
            <a:off x="1611314" y="3063876"/>
            <a:ext cx="706437" cy="1508125"/>
          </a:xfrm>
          <a:custGeom>
            <a:avLst/>
            <a:gdLst>
              <a:gd name="T0" fmla="*/ 620712 w 445"/>
              <a:gd name="T1" fmla="*/ 1508125 h 950"/>
              <a:gd name="T2" fmla="*/ 530225 w 445"/>
              <a:gd name="T3" fmla="*/ 1416050 h 950"/>
              <a:gd name="T4" fmla="*/ 530225 w 445"/>
              <a:gd name="T5" fmla="*/ 1143000 h 950"/>
              <a:gd name="T6" fmla="*/ 644525 w 445"/>
              <a:gd name="T7" fmla="*/ 1073150 h 950"/>
              <a:gd name="T8" fmla="*/ 690562 w 445"/>
              <a:gd name="T9" fmla="*/ 1085850 h 950"/>
              <a:gd name="T10" fmla="*/ 690562 w 445"/>
              <a:gd name="T11" fmla="*/ 1154113 h 950"/>
              <a:gd name="T12" fmla="*/ 655637 w 445"/>
              <a:gd name="T13" fmla="*/ 1165225 h 950"/>
              <a:gd name="T14" fmla="*/ 541337 w 445"/>
              <a:gd name="T15" fmla="*/ 1050925 h 950"/>
              <a:gd name="T16" fmla="*/ 449262 w 445"/>
              <a:gd name="T17" fmla="*/ 925513 h 950"/>
              <a:gd name="T18" fmla="*/ 461962 w 445"/>
              <a:gd name="T19" fmla="*/ 811212 h 950"/>
              <a:gd name="T20" fmla="*/ 255587 w 445"/>
              <a:gd name="T21" fmla="*/ 800100 h 950"/>
              <a:gd name="T22" fmla="*/ 176212 w 445"/>
              <a:gd name="T23" fmla="*/ 765175 h 950"/>
              <a:gd name="T24" fmla="*/ 209550 w 445"/>
              <a:gd name="T25" fmla="*/ 754063 h 950"/>
              <a:gd name="T26" fmla="*/ 255587 w 445"/>
              <a:gd name="T27" fmla="*/ 890588 h 950"/>
              <a:gd name="T28" fmla="*/ 277812 w 445"/>
              <a:gd name="T29" fmla="*/ 1028700 h 950"/>
              <a:gd name="T30" fmla="*/ 301625 w 445"/>
              <a:gd name="T31" fmla="*/ 1004888 h 950"/>
              <a:gd name="T32" fmla="*/ 461962 w 445"/>
              <a:gd name="T33" fmla="*/ 857250 h 950"/>
              <a:gd name="T34" fmla="*/ 484187 w 445"/>
              <a:gd name="T35" fmla="*/ 890588 h 950"/>
              <a:gd name="T36" fmla="*/ 495300 w 445"/>
              <a:gd name="T37" fmla="*/ 857250 h 950"/>
              <a:gd name="T38" fmla="*/ 506412 w 445"/>
              <a:gd name="T39" fmla="*/ 811212 h 950"/>
              <a:gd name="T40" fmla="*/ 541337 w 445"/>
              <a:gd name="T41" fmla="*/ 742950 h 950"/>
              <a:gd name="T42" fmla="*/ 392112 w 445"/>
              <a:gd name="T43" fmla="*/ 628650 h 950"/>
              <a:gd name="T44" fmla="*/ 404812 w 445"/>
              <a:gd name="T45" fmla="*/ 593725 h 950"/>
              <a:gd name="T46" fmla="*/ 438150 w 445"/>
              <a:gd name="T47" fmla="*/ 571500 h 950"/>
              <a:gd name="T48" fmla="*/ 323850 w 445"/>
              <a:gd name="T49" fmla="*/ 525463 h 950"/>
              <a:gd name="T50" fmla="*/ 15875 w 445"/>
              <a:gd name="T51" fmla="*/ 285750 h 950"/>
              <a:gd name="T52" fmla="*/ 26987 w 445"/>
              <a:gd name="T53" fmla="*/ 193675 h 950"/>
              <a:gd name="T54" fmla="*/ 38100 w 445"/>
              <a:gd name="T55" fmla="*/ 296863 h 950"/>
              <a:gd name="T56" fmla="*/ 73025 w 445"/>
              <a:gd name="T57" fmla="*/ 365125 h 950"/>
              <a:gd name="T58" fmla="*/ 255587 w 445"/>
              <a:gd name="T59" fmla="*/ 457200 h 950"/>
              <a:gd name="T60" fmla="*/ 176212 w 445"/>
              <a:gd name="T61" fmla="*/ 571500 h 950"/>
              <a:gd name="T62" fmla="*/ 187325 w 445"/>
              <a:gd name="T63" fmla="*/ 365125 h 950"/>
              <a:gd name="T64" fmla="*/ 220662 w 445"/>
              <a:gd name="T65" fmla="*/ 342900 h 950"/>
              <a:gd name="T66" fmla="*/ 141287 w 445"/>
              <a:gd name="T67" fmla="*/ 387350 h 950"/>
              <a:gd name="T68" fmla="*/ 266700 w 445"/>
              <a:gd name="T69" fmla="*/ 147638 h 950"/>
              <a:gd name="T70" fmla="*/ 312737 w 445"/>
              <a:gd name="T71" fmla="*/ 44450 h 950"/>
              <a:gd name="T72" fmla="*/ 392112 w 445"/>
              <a:gd name="T73" fmla="*/ 0 h 950"/>
              <a:gd name="T74" fmla="*/ 404812 w 445"/>
              <a:gd name="T75" fmla="*/ 44450 h 950"/>
              <a:gd name="T76" fmla="*/ 381000 w 445"/>
              <a:gd name="T77" fmla="*/ 79375 h 950"/>
              <a:gd name="T78" fmla="*/ 323850 w 445"/>
              <a:gd name="T79" fmla="*/ 215900 h 950"/>
              <a:gd name="T80" fmla="*/ 427037 w 445"/>
              <a:gd name="T81" fmla="*/ 365125 h 950"/>
              <a:gd name="T82" fmla="*/ 415925 w 445"/>
              <a:gd name="T83" fmla="*/ 501650 h 950"/>
              <a:gd name="T84" fmla="*/ 427037 w 445"/>
              <a:gd name="T85" fmla="*/ 536575 h 950"/>
              <a:gd name="T86" fmla="*/ 277812 w 445"/>
              <a:gd name="T87" fmla="*/ 661988 h 950"/>
              <a:gd name="T88" fmla="*/ 290512 w 445"/>
              <a:gd name="T89" fmla="*/ 730250 h 950"/>
              <a:gd name="T90" fmla="*/ 277812 w 445"/>
              <a:gd name="T91" fmla="*/ 765175 h 950"/>
              <a:gd name="T92" fmla="*/ 119062 w 445"/>
              <a:gd name="T93" fmla="*/ 857250 h 950"/>
              <a:gd name="T94" fmla="*/ 209550 w 445"/>
              <a:gd name="T95" fmla="*/ 754063 h 950"/>
              <a:gd name="T96" fmla="*/ 141287 w 445"/>
              <a:gd name="T97" fmla="*/ 925513 h 950"/>
              <a:gd name="T98" fmla="*/ 290512 w 445"/>
              <a:gd name="T99" fmla="*/ 1130300 h 950"/>
              <a:gd name="T100" fmla="*/ 438150 w 445"/>
              <a:gd name="T101" fmla="*/ 1176338 h 950"/>
              <a:gd name="T102" fmla="*/ 519112 w 445"/>
              <a:gd name="T103" fmla="*/ 1143000 h 950"/>
              <a:gd name="T104" fmla="*/ 473075 w 445"/>
              <a:gd name="T105" fmla="*/ 1028700 h 950"/>
              <a:gd name="T106" fmla="*/ 473075 w 445"/>
              <a:gd name="T107" fmla="*/ 1154113 h 9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5"/>
              <a:gd name="T163" fmla="*/ 0 h 950"/>
              <a:gd name="T164" fmla="*/ 445 w 445"/>
              <a:gd name="T165" fmla="*/ 950 h 9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5" h="950">
                <a:moveTo>
                  <a:pt x="391" y="950"/>
                </a:moveTo>
                <a:cubicBezTo>
                  <a:pt x="366" y="930"/>
                  <a:pt x="351" y="919"/>
                  <a:pt x="334" y="892"/>
                </a:cubicBezTo>
                <a:cubicBezTo>
                  <a:pt x="318" y="826"/>
                  <a:pt x="312" y="798"/>
                  <a:pt x="334" y="720"/>
                </a:cubicBezTo>
                <a:cubicBezTo>
                  <a:pt x="340" y="697"/>
                  <a:pt x="388" y="685"/>
                  <a:pt x="406" y="676"/>
                </a:cubicBezTo>
                <a:cubicBezTo>
                  <a:pt x="416" y="679"/>
                  <a:pt x="427" y="678"/>
                  <a:pt x="435" y="684"/>
                </a:cubicBezTo>
                <a:cubicBezTo>
                  <a:pt x="445" y="692"/>
                  <a:pt x="443" y="719"/>
                  <a:pt x="435" y="727"/>
                </a:cubicBezTo>
                <a:cubicBezTo>
                  <a:pt x="430" y="732"/>
                  <a:pt x="420" y="732"/>
                  <a:pt x="413" y="734"/>
                </a:cubicBezTo>
                <a:cubicBezTo>
                  <a:pt x="383" y="694"/>
                  <a:pt x="392" y="674"/>
                  <a:pt x="341" y="662"/>
                </a:cubicBezTo>
                <a:cubicBezTo>
                  <a:pt x="305" y="633"/>
                  <a:pt x="295" y="626"/>
                  <a:pt x="283" y="583"/>
                </a:cubicBezTo>
                <a:cubicBezTo>
                  <a:pt x="286" y="559"/>
                  <a:pt x="311" y="524"/>
                  <a:pt x="291" y="511"/>
                </a:cubicBezTo>
                <a:cubicBezTo>
                  <a:pt x="255" y="487"/>
                  <a:pt x="204" y="510"/>
                  <a:pt x="161" y="504"/>
                </a:cubicBezTo>
                <a:cubicBezTo>
                  <a:pt x="143" y="502"/>
                  <a:pt x="128" y="488"/>
                  <a:pt x="111" y="482"/>
                </a:cubicBezTo>
                <a:cubicBezTo>
                  <a:pt x="118" y="480"/>
                  <a:pt x="128" y="469"/>
                  <a:pt x="132" y="475"/>
                </a:cubicBezTo>
                <a:cubicBezTo>
                  <a:pt x="148" y="501"/>
                  <a:pt x="161" y="561"/>
                  <a:pt x="161" y="561"/>
                </a:cubicBezTo>
                <a:cubicBezTo>
                  <a:pt x="162" y="569"/>
                  <a:pt x="172" y="645"/>
                  <a:pt x="175" y="648"/>
                </a:cubicBezTo>
                <a:cubicBezTo>
                  <a:pt x="180" y="653"/>
                  <a:pt x="185" y="638"/>
                  <a:pt x="190" y="633"/>
                </a:cubicBezTo>
                <a:cubicBezTo>
                  <a:pt x="206" y="586"/>
                  <a:pt x="246" y="554"/>
                  <a:pt x="291" y="540"/>
                </a:cubicBezTo>
                <a:cubicBezTo>
                  <a:pt x="296" y="547"/>
                  <a:pt x="297" y="561"/>
                  <a:pt x="305" y="561"/>
                </a:cubicBezTo>
                <a:cubicBezTo>
                  <a:pt x="312" y="561"/>
                  <a:pt x="310" y="547"/>
                  <a:pt x="312" y="540"/>
                </a:cubicBezTo>
                <a:cubicBezTo>
                  <a:pt x="315" y="530"/>
                  <a:pt x="316" y="521"/>
                  <a:pt x="319" y="511"/>
                </a:cubicBezTo>
                <a:cubicBezTo>
                  <a:pt x="326" y="487"/>
                  <a:pt x="327" y="489"/>
                  <a:pt x="341" y="468"/>
                </a:cubicBezTo>
                <a:cubicBezTo>
                  <a:pt x="312" y="439"/>
                  <a:pt x="277" y="424"/>
                  <a:pt x="247" y="396"/>
                </a:cubicBezTo>
                <a:cubicBezTo>
                  <a:pt x="250" y="389"/>
                  <a:pt x="250" y="380"/>
                  <a:pt x="255" y="374"/>
                </a:cubicBezTo>
                <a:cubicBezTo>
                  <a:pt x="260" y="367"/>
                  <a:pt x="282" y="365"/>
                  <a:pt x="276" y="360"/>
                </a:cubicBezTo>
                <a:cubicBezTo>
                  <a:pt x="256" y="343"/>
                  <a:pt x="227" y="344"/>
                  <a:pt x="204" y="331"/>
                </a:cubicBezTo>
                <a:cubicBezTo>
                  <a:pt x="135" y="292"/>
                  <a:pt x="67" y="235"/>
                  <a:pt x="10" y="180"/>
                </a:cubicBezTo>
                <a:cubicBezTo>
                  <a:pt x="12" y="161"/>
                  <a:pt x="0" y="113"/>
                  <a:pt x="17" y="122"/>
                </a:cubicBezTo>
                <a:cubicBezTo>
                  <a:pt x="36" y="132"/>
                  <a:pt x="18" y="166"/>
                  <a:pt x="24" y="187"/>
                </a:cubicBezTo>
                <a:cubicBezTo>
                  <a:pt x="28" y="203"/>
                  <a:pt x="36" y="217"/>
                  <a:pt x="46" y="230"/>
                </a:cubicBezTo>
                <a:cubicBezTo>
                  <a:pt x="70" y="260"/>
                  <a:pt x="126" y="275"/>
                  <a:pt x="161" y="288"/>
                </a:cubicBezTo>
                <a:cubicBezTo>
                  <a:pt x="142" y="313"/>
                  <a:pt x="121" y="330"/>
                  <a:pt x="111" y="360"/>
                </a:cubicBezTo>
                <a:cubicBezTo>
                  <a:pt x="113" y="317"/>
                  <a:pt x="110" y="273"/>
                  <a:pt x="118" y="230"/>
                </a:cubicBezTo>
                <a:cubicBezTo>
                  <a:pt x="120" y="222"/>
                  <a:pt x="145" y="210"/>
                  <a:pt x="139" y="216"/>
                </a:cubicBezTo>
                <a:cubicBezTo>
                  <a:pt x="117" y="238"/>
                  <a:pt x="114" y="236"/>
                  <a:pt x="89" y="244"/>
                </a:cubicBezTo>
                <a:cubicBezTo>
                  <a:pt x="107" y="188"/>
                  <a:pt x="136" y="143"/>
                  <a:pt x="168" y="93"/>
                </a:cubicBezTo>
                <a:cubicBezTo>
                  <a:pt x="170" y="85"/>
                  <a:pt x="191" y="34"/>
                  <a:pt x="197" y="28"/>
                </a:cubicBezTo>
                <a:cubicBezTo>
                  <a:pt x="211" y="14"/>
                  <a:pt x="231" y="11"/>
                  <a:pt x="247" y="0"/>
                </a:cubicBezTo>
                <a:cubicBezTo>
                  <a:pt x="250" y="9"/>
                  <a:pt x="256" y="18"/>
                  <a:pt x="255" y="28"/>
                </a:cubicBezTo>
                <a:cubicBezTo>
                  <a:pt x="254" y="37"/>
                  <a:pt x="244" y="42"/>
                  <a:pt x="240" y="50"/>
                </a:cubicBezTo>
                <a:cubicBezTo>
                  <a:pt x="226" y="79"/>
                  <a:pt x="219" y="108"/>
                  <a:pt x="204" y="136"/>
                </a:cubicBezTo>
                <a:cubicBezTo>
                  <a:pt x="214" y="217"/>
                  <a:pt x="200" y="208"/>
                  <a:pt x="269" y="230"/>
                </a:cubicBezTo>
                <a:cubicBezTo>
                  <a:pt x="267" y="259"/>
                  <a:pt x="262" y="287"/>
                  <a:pt x="262" y="316"/>
                </a:cubicBezTo>
                <a:cubicBezTo>
                  <a:pt x="262" y="324"/>
                  <a:pt x="273" y="331"/>
                  <a:pt x="269" y="338"/>
                </a:cubicBezTo>
                <a:cubicBezTo>
                  <a:pt x="247" y="377"/>
                  <a:pt x="205" y="388"/>
                  <a:pt x="175" y="417"/>
                </a:cubicBezTo>
                <a:cubicBezTo>
                  <a:pt x="141" y="487"/>
                  <a:pt x="165" y="413"/>
                  <a:pt x="183" y="460"/>
                </a:cubicBezTo>
                <a:cubicBezTo>
                  <a:pt x="186" y="467"/>
                  <a:pt x="181" y="476"/>
                  <a:pt x="175" y="482"/>
                </a:cubicBezTo>
                <a:cubicBezTo>
                  <a:pt x="122" y="535"/>
                  <a:pt x="128" y="528"/>
                  <a:pt x="75" y="540"/>
                </a:cubicBezTo>
                <a:cubicBezTo>
                  <a:pt x="90" y="508"/>
                  <a:pt x="107" y="500"/>
                  <a:pt x="132" y="475"/>
                </a:cubicBezTo>
                <a:cubicBezTo>
                  <a:pt x="120" y="513"/>
                  <a:pt x="101" y="546"/>
                  <a:pt x="89" y="583"/>
                </a:cubicBezTo>
                <a:cubicBezTo>
                  <a:pt x="117" y="702"/>
                  <a:pt x="83" y="662"/>
                  <a:pt x="183" y="712"/>
                </a:cubicBezTo>
                <a:cubicBezTo>
                  <a:pt x="212" y="727"/>
                  <a:pt x="276" y="741"/>
                  <a:pt x="276" y="741"/>
                </a:cubicBezTo>
                <a:cubicBezTo>
                  <a:pt x="293" y="734"/>
                  <a:pt x="318" y="736"/>
                  <a:pt x="327" y="720"/>
                </a:cubicBezTo>
                <a:cubicBezTo>
                  <a:pt x="351" y="676"/>
                  <a:pt x="321" y="663"/>
                  <a:pt x="298" y="648"/>
                </a:cubicBezTo>
                <a:cubicBezTo>
                  <a:pt x="282" y="668"/>
                  <a:pt x="240" y="727"/>
                  <a:pt x="298" y="7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5" name="Line 11"/>
          <p:cNvSpPr>
            <a:spLocks noChangeShapeType="1"/>
          </p:cNvSpPr>
          <p:nvPr/>
        </p:nvSpPr>
        <p:spPr bwMode="auto">
          <a:xfrm>
            <a:off x="3071813" y="58769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76" name="Line 12"/>
          <p:cNvSpPr>
            <a:spLocks noChangeShapeType="1"/>
          </p:cNvSpPr>
          <p:nvPr/>
        </p:nvSpPr>
        <p:spPr bwMode="auto">
          <a:xfrm>
            <a:off x="3071813" y="601027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77" name="Group 21"/>
          <p:cNvGrpSpPr>
            <a:grpSpLocks/>
          </p:cNvGrpSpPr>
          <p:nvPr/>
        </p:nvGrpSpPr>
        <p:grpSpPr bwMode="auto">
          <a:xfrm>
            <a:off x="3287714" y="5373689"/>
            <a:ext cx="1584325" cy="752475"/>
            <a:chOff x="1111" y="3385"/>
            <a:chExt cx="998" cy="474"/>
          </a:xfrm>
        </p:grpSpPr>
        <p:sp>
          <p:nvSpPr>
            <p:cNvPr id="62502" name="Rectangle 1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3" name="Text Box 1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Step-up</a:t>
              </a:r>
              <a:endParaRPr lang="en-US" altLang="en-US"/>
            </a:p>
          </p:txBody>
        </p:sp>
      </p:grpSp>
      <p:sp>
        <p:nvSpPr>
          <p:cNvPr id="62478" name="AutoShape 15"/>
          <p:cNvSpPr>
            <a:spLocks noChangeArrowheads="1"/>
          </p:cNvSpPr>
          <p:nvPr/>
        </p:nvSpPr>
        <p:spPr bwMode="auto">
          <a:xfrm>
            <a:off x="5375276" y="3860801"/>
            <a:ext cx="360363"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9" name="Line 16"/>
          <p:cNvSpPr>
            <a:spLocks noChangeShapeType="1"/>
          </p:cNvSpPr>
          <p:nvPr/>
        </p:nvSpPr>
        <p:spPr bwMode="auto">
          <a:xfrm flipV="1">
            <a:off x="4727576" y="4137025"/>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0" name="Line 17"/>
          <p:cNvSpPr>
            <a:spLocks noChangeShapeType="1"/>
          </p:cNvSpPr>
          <p:nvPr/>
        </p:nvSpPr>
        <p:spPr bwMode="auto">
          <a:xfrm flipV="1">
            <a:off x="4727576" y="4386263"/>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1" name="AutoShape 18"/>
          <p:cNvSpPr>
            <a:spLocks noChangeArrowheads="1"/>
          </p:cNvSpPr>
          <p:nvPr/>
        </p:nvSpPr>
        <p:spPr bwMode="auto">
          <a:xfrm>
            <a:off x="7104063" y="3860801"/>
            <a:ext cx="360362"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2" name="Freeform 19"/>
          <p:cNvSpPr>
            <a:spLocks/>
          </p:cNvSpPr>
          <p:nvPr/>
        </p:nvSpPr>
        <p:spPr bwMode="auto">
          <a:xfrm>
            <a:off x="5591175" y="4149725"/>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83" name="Freeform 20"/>
          <p:cNvSpPr>
            <a:spLocks/>
          </p:cNvSpPr>
          <p:nvPr/>
        </p:nvSpPr>
        <p:spPr bwMode="auto">
          <a:xfrm>
            <a:off x="5591175" y="4292600"/>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nvGrpSpPr>
          <p:cNvPr id="62484" name="Group 22"/>
          <p:cNvGrpSpPr>
            <a:grpSpLocks/>
          </p:cNvGrpSpPr>
          <p:nvPr/>
        </p:nvGrpSpPr>
        <p:grpSpPr bwMode="auto">
          <a:xfrm>
            <a:off x="8759826" y="3789364"/>
            <a:ext cx="1584325" cy="752475"/>
            <a:chOff x="1111" y="3385"/>
            <a:chExt cx="998" cy="474"/>
          </a:xfrm>
        </p:grpSpPr>
        <p:sp>
          <p:nvSpPr>
            <p:cNvPr id="62500" name="Rectangle 2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1" name="Text Box 2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5" name="Line 25"/>
          <p:cNvSpPr>
            <a:spLocks noChangeShapeType="1"/>
          </p:cNvSpPr>
          <p:nvPr/>
        </p:nvSpPr>
        <p:spPr bwMode="auto">
          <a:xfrm flipH="1" flipV="1">
            <a:off x="7319964" y="4292601"/>
            <a:ext cx="504825" cy="18002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6" name="Line 26"/>
          <p:cNvSpPr>
            <a:spLocks noChangeShapeType="1"/>
          </p:cNvSpPr>
          <p:nvPr/>
        </p:nvSpPr>
        <p:spPr bwMode="auto">
          <a:xfrm flipH="1" flipV="1">
            <a:off x="7319964" y="4149726"/>
            <a:ext cx="504825" cy="1584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87" name="Group 27"/>
          <p:cNvGrpSpPr>
            <a:grpSpLocks/>
          </p:cNvGrpSpPr>
          <p:nvPr/>
        </p:nvGrpSpPr>
        <p:grpSpPr bwMode="auto">
          <a:xfrm>
            <a:off x="7824789" y="5516564"/>
            <a:ext cx="1584325" cy="752475"/>
            <a:chOff x="1111" y="3385"/>
            <a:chExt cx="998" cy="474"/>
          </a:xfrm>
        </p:grpSpPr>
        <p:sp>
          <p:nvSpPr>
            <p:cNvPr id="62498" name="Rectangle 28"/>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9" name="Text Box 29"/>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8" name="Rectangle 30"/>
          <p:cNvSpPr>
            <a:spLocks noChangeArrowheads="1"/>
          </p:cNvSpPr>
          <p:nvPr/>
        </p:nvSpPr>
        <p:spPr bwMode="auto">
          <a:xfrm>
            <a:off x="7319963" y="3063875"/>
            <a:ext cx="1008062" cy="50958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9" name="AutoShape 31"/>
          <p:cNvSpPr>
            <a:spLocks noChangeArrowheads="1"/>
          </p:cNvSpPr>
          <p:nvPr/>
        </p:nvSpPr>
        <p:spPr bwMode="auto">
          <a:xfrm>
            <a:off x="7104064" y="2781301"/>
            <a:ext cx="1512887" cy="282575"/>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0" name="Line 32"/>
          <p:cNvSpPr>
            <a:spLocks noChangeShapeType="1"/>
          </p:cNvSpPr>
          <p:nvPr/>
        </p:nvSpPr>
        <p:spPr bwMode="auto">
          <a:xfrm flipV="1">
            <a:off x="87598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1" name="Line 33"/>
          <p:cNvSpPr>
            <a:spLocks noChangeShapeType="1"/>
          </p:cNvSpPr>
          <p:nvPr/>
        </p:nvSpPr>
        <p:spPr bwMode="auto">
          <a:xfrm flipV="1">
            <a:off x="89757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2" name="Line 34"/>
          <p:cNvSpPr>
            <a:spLocks noChangeShapeType="1"/>
          </p:cNvSpPr>
          <p:nvPr/>
        </p:nvSpPr>
        <p:spPr bwMode="auto">
          <a:xfrm flipH="1" flipV="1">
            <a:off x="8328026" y="3429001"/>
            <a:ext cx="792163" cy="360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3" name="Line 35"/>
          <p:cNvSpPr>
            <a:spLocks noChangeShapeType="1"/>
          </p:cNvSpPr>
          <p:nvPr/>
        </p:nvSpPr>
        <p:spPr bwMode="auto">
          <a:xfrm flipH="1" flipV="1">
            <a:off x="8328025" y="3213101"/>
            <a:ext cx="1081088"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4" name="Text Box 36"/>
          <p:cNvSpPr txBox="1">
            <a:spLocks noChangeArrowheads="1"/>
          </p:cNvSpPr>
          <p:nvPr/>
        </p:nvSpPr>
        <p:spPr bwMode="auto">
          <a:xfrm>
            <a:off x="2536826" y="6269038"/>
            <a:ext cx="1471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15,000 V</a:t>
            </a:r>
            <a:endParaRPr lang="en-US" altLang="en-US">
              <a:solidFill>
                <a:srgbClr val="0000FF"/>
              </a:solidFill>
            </a:endParaRPr>
          </a:p>
        </p:txBody>
      </p:sp>
      <p:sp>
        <p:nvSpPr>
          <p:cNvPr id="62495" name="Text Box 37"/>
          <p:cNvSpPr txBox="1">
            <a:spLocks noChangeArrowheads="1"/>
          </p:cNvSpPr>
          <p:nvPr/>
        </p:nvSpPr>
        <p:spPr bwMode="auto">
          <a:xfrm>
            <a:off x="4135438" y="4387851"/>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250,000 V</a:t>
            </a:r>
            <a:endParaRPr lang="en-US" altLang="en-US">
              <a:solidFill>
                <a:srgbClr val="0000FF"/>
              </a:solidFill>
            </a:endParaRPr>
          </a:p>
        </p:txBody>
      </p:sp>
      <p:sp>
        <p:nvSpPr>
          <p:cNvPr id="62496" name="Text Box 38"/>
          <p:cNvSpPr txBox="1">
            <a:spLocks noChangeArrowheads="1"/>
          </p:cNvSpPr>
          <p:nvPr/>
        </p:nvSpPr>
        <p:spPr bwMode="auto">
          <a:xfrm>
            <a:off x="9196388" y="5006976"/>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11,000 </a:t>
            </a:r>
            <a:r>
              <a:rPr lang="en-GB" altLang="en-US" dirty="0">
                <a:solidFill>
                  <a:srgbClr val="0000FF"/>
                </a:solidFill>
              </a:rPr>
              <a:t>V</a:t>
            </a:r>
            <a:endParaRPr lang="en-US" altLang="en-US" dirty="0">
              <a:solidFill>
                <a:srgbClr val="0000FF"/>
              </a:solidFill>
            </a:endParaRPr>
          </a:p>
        </p:txBody>
      </p:sp>
      <p:sp>
        <p:nvSpPr>
          <p:cNvPr id="62497" name="Text Box 39"/>
          <p:cNvSpPr txBox="1">
            <a:spLocks noChangeArrowheads="1"/>
          </p:cNvSpPr>
          <p:nvPr/>
        </p:nvSpPr>
        <p:spPr bwMode="auto">
          <a:xfrm>
            <a:off x="8689976" y="3063876"/>
            <a:ext cx="1471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240 </a:t>
            </a:r>
            <a:r>
              <a:rPr lang="en-GB" altLang="en-US" dirty="0">
                <a:solidFill>
                  <a:srgbClr val="0000FF"/>
                </a:solidFill>
              </a:rPr>
              <a:t>V</a:t>
            </a:r>
            <a:endParaRPr lang="en-US" altLang="en-US" dirty="0">
              <a:solidFill>
                <a:srgbClr val="0000FF"/>
              </a:solidFill>
            </a:endParaRPr>
          </a:p>
        </p:txBody>
      </p:sp>
    </p:spTree>
    <p:extLst>
      <p:ext uri="{BB962C8B-B14F-4D97-AF65-F5344CB8AC3E}">
        <p14:creationId xmlns:p14="http://schemas.microsoft.com/office/powerpoint/2010/main" val="20919336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altLang="en-US" sz="2800" dirty="0" smtClean="0"/>
              <a:t>Why do we Step up and Step down Voltage for Power transmission?</a:t>
            </a:r>
            <a:endParaRPr lang="en-US" altLang="en-US" sz="2800" dirty="0" smtClean="0"/>
          </a:p>
        </p:txBody>
      </p:sp>
      <p:sp>
        <p:nvSpPr>
          <p:cNvPr id="62467" name="Rectangle 3"/>
          <p:cNvSpPr>
            <a:spLocks noGrp="1" noChangeArrowheads="1"/>
          </p:cNvSpPr>
          <p:nvPr>
            <p:ph type="body" idx="1"/>
          </p:nvPr>
        </p:nvSpPr>
        <p:spPr>
          <a:xfrm>
            <a:off x="146304" y="1600201"/>
            <a:ext cx="12045696" cy="4525963"/>
          </a:xfrm>
        </p:spPr>
        <p:txBody>
          <a:bodyPr/>
          <a:lstStyle/>
          <a:p>
            <a:pPr marL="0" indent="0" eaLnBrk="1" fontAlgn="auto" hangingPunct="1">
              <a:lnSpc>
                <a:spcPct val="90000"/>
              </a:lnSpc>
              <a:spcAft>
                <a:spcPts val="0"/>
              </a:spcAft>
              <a:buClr>
                <a:schemeClr val="accent3"/>
              </a:buClr>
              <a:buNone/>
              <a:defRPr/>
            </a:pPr>
            <a:r>
              <a:rPr lang="en-GB" dirty="0" smtClean="0">
                <a:latin typeface="Arial" pitchFamily="34" charset="0"/>
                <a:cs typeface="Arial" pitchFamily="34" charset="0"/>
              </a:rPr>
              <a:t>Voltage is only reduced to low values when very close to the delivery point..  </a:t>
            </a:r>
            <a:endParaRPr lang="en-GB" dirty="0">
              <a:latin typeface="Arial" pitchFamily="34" charset="0"/>
              <a:cs typeface="Arial" pitchFamily="34" charset="0"/>
            </a:endParaRPr>
          </a:p>
        </p:txBody>
      </p:sp>
      <p:sp>
        <p:nvSpPr>
          <p:cNvPr id="62468" name="Rectangle 4"/>
          <p:cNvSpPr>
            <a:spLocks noChangeArrowheads="1"/>
          </p:cNvSpPr>
          <p:nvPr/>
        </p:nvSpPr>
        <p:spPr bwMode="auto">
          <a:xfrm>
            <a:off x="1981201" y="5373689"/>
            <a:ext cx="1090613" cy="75247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69" name="Rectangle 5"/>
          <p:cNvSpPr>
            <a:spLocks noChangeArrowheads="1"/>
          </p:cNvSpPr>
          <p:nvPr/>
        </p:nvSpPr>
        <p:spPr bwMode="auto">
          <a:xfrm>
            <a:off x="2093913" y="4581526"/>
            <a:ext cx="227012" cy="792163"/>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0" name="Rectangle 6"/>
          <p:cNvSpPr>
            <a:spLocks noChangeArrowheads="1"/>
          </p:cNvSpPr>
          <p:nvPr/>
        </p:nvSpPr>
        <p:spPr bwMode="auto">
          <a:xfrm>
            <a:off x="2093913" y="5589588"/>
            <a:ext cx="227012"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1" name="Rectangle 7"/>
          <p:cNvSpPr>
            <a:spLocks noChangeArrowheads="1"/>
          </p:cNvSpPr>
          <p:nvPr/>
        </p:nvSpPr>
        <p:spPr bwMode="auto">
          <a:xfrm>
            <a:off x="2536826" y="5589588"/>
            <a:ext cx="227013" cy="14446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2" name="Rectangle 8"/>
          <p:cNvSpPr>
            <a:spLocks noChangeArrowheads="1"/>
          </p:cNvSpPr>
          <p:nvPr/>
        </p:nvSpPr>
        <p:spPr bwMode="auto">
          <a:xfrm>
            <a:off x="2093913" y="5876926"/>
            <a:ext cx="227012" cy="144463"/>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3" name="Freeform 9"/>
          <p:cNvSpPr>
            <a:spLocks/>
          </p:cNvSpPr>
          <p:nvPr/>
        </p:nvSpPr>
        <p:spPr bwMode="auto">
          <a:xfrm>
            <a:off x="1931988" y="4137026"/>
            <a:ext cx="209550" cy="434975"/>
          </a:xfrm>
          <a:custGeom>
            <a:avLst/>
            <a:gdLst>
              <a:gd name="T0" fmla="*/ 209550 w 132"/>
              <a:gd name="T1" fmla="*/ 434975 h 274"/>
              <a:gd name="T2" fmla="*/ 38100 w 132"/>
              <a:gd name="T3" fmla="*/ 274637 h 274"/>
              <a:gd name="T4" fmla="*/ 71437 w 132"/>
              <a:gd name="T5" fmla="*/ 0 h 274"/>
              <a:gd name="T6" fmla="*/ 141287 w 132"/>
              <a:gd name="T7" fmla="*/ 57150 h 274"/>
              <a:gd name="T8" fmla="*/ 185737 w 132"/>
              <a:gd name="T9" fmla="*/ 149225 h 274"/>
              <a:gd name="T10" fmla="*/ 106362 w 132"/>
              <a:gd name="T11" fmla="*/ 171450 h 274"/>
              <a:gd name="T12" fmla="*/ 117475 w 132"/>
              <a:gd name="T13" fmla="*/ 103188 h 274"/>
              <a:gd name="T14" fmla="*/ 141287 w 132"/>
              <a:gd name="T15" fmla="*/ 57150 h 274"/>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274"/>
              <a:gd name="T26" fmla="*/ 132 w 132"/>
              <a:gd name="T27" fmla="*/ 274 h 2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274">
                <a:moveTo>
                  <a:pt x="132" y="274"/>
                </a:moveTo>
                <a:cubicBezTo>
                  <a:pt x="93" y="241"/>
                  <a:pt x="52" y="217"/>
                  <a:pt x="24" y="173"/>
                </a:cubicBezTo>
                <a:cubicBezTo>
                  <a:pt x="9" y="113"/>
                  <a:pt x="0" y="47"/>
                  <a:pt x="45" y="0"/>
                </a:cubicBezTo>
                <a:cubicBezTo>
                  <a:pt x="83" y="10"/>
                  <a:pt x="71" y="0"/>
                  <a:pt x="89" y="36"/>
                </a:cubicBezTo>
                <a:cubicBezTo>
                  <a:pt x="99" y="55"/>
                  <a:pt x="117" y="94"/>
                  <a:pt x="117" y="94"/>
                </a:cubicBezTo>
                <a:cubicBezTo>
                  <a:pt x="107" y="134"/>
                  <a:pt x="94" y="151"/>
                  <a:pt x="67" y="108"/>
                </a:cubicBezTo>
                <a:cubicBezTo>
                  <a:pt x="69" y="94"/>
                  <a:pt x="70" y="79"/>
                  <a:pt x="74" y="65"/>
                </a:cubicBezTo>
                <a:cubicBezTo>
                  <a:pt x="77" y="55"/>
                  <a:pt x="89" y="36"/>
                  <a:pt x="89" y="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4" name="Freeform 10"/>
          <p:cNvSpPr>
            <a:spLocks/>
          </p:cNvSpPr>
          <p:nvPr/>
        </p:nvSpPr>
        <p:spPr bwMode="auto">
          <a:xfrm>
            <a:off x="1611314" y="3063876"/>
            <a:ext cx="706437" cy="1508125"/>
          </a:xfrm>
          <a:custGeom>
            <a:avLst/>
            <a:gdLst>
              <a:gd name="T0" fmla="*/ 620712 w 445"/>
              <a:gd name="T1" fmla="*/ 1508125 h 950"/>
              <a:gd name="T2" fmla="*/ 530225 w 445"/>
              <a:gd name="T3" fmla="*/ 1416050 h 950"/>
              <a:gd name="T4" fmla="*/ 530225 w 445"/>
              <a:gd name="T5" fmla="*/ 1143000 h 950"/>
              <a:gd name="T6" fmla="*/ 644525 w 445"/>
              <a:gd name="T7" fmla="*/ 1073150 h 950"/>
              <a:gd name="T8" fmla="*/ 690562 w 445"/>
              <a:gd name="T9" fmla="*/ 1085850 h 950"/>
              <a:gd name="T10" fmla="*/ 690562 w 445"/>
              <a:gd name="T11" fmla="*/ 1154113 h 950"/>
              <a:gd name="T12" fmla="*/ 655637 w 445"/>
              <a:gd name="T13" fmla="*/ 1165225 h 950"/>
              <a:gd name="T14" fmla="*/ 541337 w 445"/>
              <a:gd name="T15" fmla="*/ 1050925 h 950"/>
              <a:gd name="T16" fmla="*/ 449262 w 445"/>
              <a:gd name="T17" fmla="*/ 925513 h 950"/>
              <a:gd name="T18" fmla="*/ 461962 w 445"/>
              <a:gd name="T19" fmla="*/ 811212 h 950"/>
              <a:gd name="T20" fmla="*/ 255587 w 445"/>
              <a:gd name="T21" fmla="*/ 800100 h 950"/>
              <a:gd name="T22" fmla="*/ 176212 w 445"/>
              <a:gd name="T23" fmla="*/ 765175 h 950"/>
              <a:gd name="T24" fmla="*/ 209550 w 445"/>
              <a:gd name="T25" fmla="*/ 754063 h 950"/>
              <a:gd name="T26" fmla="*/ 255587 w 445"/>
              <a:gd name="T27" fmla="*/ 890588 h 950"/>
              <a:gd name="T28" fmla="*/ 277812 w 445"/>
              <a:gd name="T29" fmla="*/ 1028700 h 950"/>
              <a:gd name="T30" fmla="*/ 301625 w 445"/>
              <a:gd name="T31" fmla="*/ 1004888 h 950"/>
              <a:gd name="T32" fmla="*/ 461962 w 445"/>
              <a:gd name="T33" fmla="*/ 857250 h 950"/>
              <a:gd name="T34" fmla="*/ 484187 w 445"/>
              <a:gd name="T35" fmla="*/ 890588 h 950"/>
              <a:gd name="T36" fmla="*/ 495300 w 445"/>
              <a:gd name="T37" fmla="*/ 857250 h 950"/>
              <a:gd name="T38" fmla="*/ 506412 w 445"/>
              <a:gd name="T39" fmla="*/ 811212 h 950"/>
              <a:gd name="T40" fmla="*/ 541337 w 445"/>
              <a:gd name="T41" fmla="*/ 742950 h 950"/>
              <a:gd name="T42" fmla="*/ 392112 w 445"/>
              <a:gd name="T43" fmla="*/ 628650 h 950"/>
              <a:gd name="T44" fmla="*/ 404812 w 445"/>
              <a:gd name="T45" fmla="*/ 593725 h 950"/>
              <a:gd name="T46" fmla="*/ 438150 w 445"/>
              <a:gd name="T47" fmla="*/ 571500 h 950"/>
              <a:gd name="T48" fmla="*/ 323850 w 445"/>
              <a:gd name="T49" fmla="*/ 525463 h 950"/>
              <a:gd name="T50" fmla="*/ 15875 w 445"/>
              <a:gd name="T51" fmla="*/ 285750 h 950"/>
              <a:gd name="T52" fmla="*/ 26987 w 445"/>
              <a:gd name="T53" fmla="*/ 193675 h 950"/>
              <a:gd name="T54" fmla="*/ 38100 w 445"/>
              <a:gd name="T55" fmla="*/ 296863 h 950"/>
              <a:gd name="T56" fmla="*/ 73025 w 445"/>
              <a:gd name="T57" fmla="*/ 365125 h 950"/>
              <a:gd name="T58" fmla="*/ 255587 w 445"/>
              <a:gd name="T59" fmla="*/ 457200 h 950"/>
              <a:gd name="T60" fmla="*/ 176212 w 445"/>
              <a:gd name="T61" fmla="*/ 571500 h 950"/>
              <a:gd name="T62" fmla="*/ 187325 w 445"/>
              <a:gd name="T63" fmla="*/ 365125 h 950"/>
              <a:gd name="T64" fmla="*/ 220662 w 445"/>
              <a:gd name="T65" fmla="*/ 342900 h 950"/>
              <a:gd name="T66" fmla="*/ 141287 w 445"/>
              <a:gd name="T67" fmla="*/ 387350 h 950"/>
              <a:gd name="T68" fmla="*/ 266700 w 445"/>
              <a:gd name="T69" fmla="*/ 147638 h 950"/>
              <a:gd name="T70" fmla="*/ 312737 w 445"/>
              <a:gd name="T71" fmla="*/ 44450 h 950"/>
              <a:gd name="T72" fmla="*/ 392112 w 445"/>
              <a:gd name="T73" fmla="*/ 0 h 950"/>
              <a:gd name="T74" fmla="*/ 404812 w 445"/>
              <a:gd name="T75" fmla="*/ 44450 h 950"/>
              <a:gd name="T76" fmla="*/ 381000 w 445"/>
              <a:gd name="T77" fmla="*/ 79375 h 950"/>
              <a:gd name="T78" fmla="*/ 323850 w 445"/>
              <a:gd name="T79" fmla="*/ 215900 h 950"/>
              <a:gd name="T80" fmla="*/ 427037 w 445"/>
              <a:gd name="T81" fmla="*/ 365125 h 950"/>
              <a:gd name="T82" fmla="*/ 415925 w 445"/>
              <a:gd name="T83" fmla="*/ 501650 h 950"/>
              <a:gd name="T84" fmla="*/ 427037 w 445"/>
              <a:gd name="T85" fmla="*/ 536575 h 950"/>
              <a:gd name="T86" fmla="*/ 277812 w 445"/>
              <a:gd name="T87" fmla="*/ 661988 h 950"/>
              <a:gd name="T88" fmla="*/ 290512 w 445"/>
              <a:gd name="T89" fmla="*/ 730250 h 950"/>
              <a:gd name="T90" fmla="*/ 277812 w 445"/>
              <a:gd name="T91" fmla="*/ 765175 h 950"/>
              <a:gd name="T92" fmla="*/ 119062 w 445"/>
              <a:gd name="T93" fmla="*/ 857250 h 950"/>
              <a:gd name="T94" fmla="*/ 209550 w 445"/>
              <a:gd name="T95" fmla="*/ 754063 h 950"/>
              <a:gd name="T96" fmla="*/ 141287 w 445"/>
              <a:gd name="T97" fmla="*/ 925513 h 950"/>
              <a:gd name="T98" fmla="*/ 290512 w 445"/>
              <a:gd name="T99" fmla="*/ 1130300 h 950"/>
              <a:gd name="T100" fmla="*/ 438150 w 445"/>
              <a:gd name="T101" fmla="*/ 1176338 h 950"/>
              <a:gd name="T102" fmla="*/ 519112 w 445"/>
              <a:gd name="T103" fmla="*/ 1143000 h 950"/>
              <a:gd name="T104" fmla="*/ 473075 w 445"/>
              <a:gd name="T105" fmla="*/ 1028700 h 950"/>
              <a:gd name="T106" fmla="*/ 473075 w 445"/>
              <a:gd name="T107" fmla="*/ 1154113 h 9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5"/>
              <a:gd name="T163" fmla="*/ 0 h 950"/>
              <a:gd name="T164" fmla="*/ 445 w 445"/>
              <a:gd name="T165" fmla="*/ 950 h 9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5" h="950">
                <a:moveTo>
                  <a:pt x="391" y="950"/>
                </a:moveTo>
                <a:cubicBezTo>
                  <a:pt x="366" y="930"/>
                  <a:pt x="351" y="919"/>
                  <a:pt x="334" y="892"/>
                </a:cubicBezTo>
                <a:cubicBezTo>
                  <a:pt x="318" y="826"/>
                  <a:pt x="312" y="798"/>
                  <a:pt x="334" y="720"/>
                </a:cubicBezTo>
                <a:cubicBezTo>
                  <a:pt x="340" y="697"/>
                  <a:pt x="388" y="685"/>
                  <a:pt x="406" y="676"/>
                </a:cubicBezTo>
                <a:cubicBezTo>
                  <a:pt x="416" y="679"/>
                  <a:pt x="427" y="678"/>
                  <a:pt x="435" y="684"/>
                </a:cubicBezTo>
                <a:cubicBezTo>
                  <a:pt x="445" y="692"/>
                  <a:pt x="443" y="719"/>
                  <a:pt x="435" y="727"/>
                </a:cubicBezTo>
                <a:cubicBezTo>
                  <a:pt x="430" y="732"/>
                  <a:pt x="420" y="732"/>
                  <a:pt x="413" y="734"/>
                </a:cubicBezTo>
                <a:cubicBezTo>
                  <a:pt x="383" y="694"/>
                  <a:pt x="392" y="674"/>
                  <a:pt x="341" y="662"/>
                </a:cubicBezTo>
                <a:cubicBezTo>
                  <a:pt x="305" y="633"/>
                  <a:pt x="295" y="626"/>
                  <a:pt x="283" y="583"/>
                </a:cubicBezTo>
                <a:cubicBezTo>
                  <a:pt x="286" y="559"/>
                  <a:pt x="311" y="524"/>
                  <a:pt x="291" y="511"/>
                </a:cubicBezTo>
                <a:cubicBezTo>
                  <a:pt x="255" y="487"/>
                  <a:pt x="204" y="510"/>
                  <a:pt x="161" y="504"/>
                </a:cubicBezTo>
                <a:cubicBezTo>
                  <a:pt x="143" y="502"/>
                  <a:pt x="128" y="488"/>
                  <a:pt x="111" y="482"/>
                </a:cubicBezTo>
                <a:cubicBezTo>
                  <a:pt x="118" y="480"/>
                  <a:pt x="128" y="469"/>
                  <a:pt x="132" y="475"/>
                </a:cubicBezTo>
                <a:cubicBezTo>
                  <a:pt x="148" y="501"/>
                  <a:pt x="161" y="561"/>
                  <a:pt x="161" y="561"/>
                </a:cubicBezTo>
                <a:cubicBezTo>
                  <a:pt x="162" y="569"/>
                  <a:pt x="172" y="645"/>
                  <a:pt x="175" y="648"/>
                </a:cubicBezTo>
                <a:cubicBezTo>
                  <a:pt x="180" y="653"/>
                  <a:pt x="185" y="638"/>
                  <a:pt x="190" y="633"/>
                </a:cubicBezTo>
                <a:cubicBezTo>
                  <a:pt x="206" y="586"/>
                  <a:pt x="246" y="554"/>
                  <a:pt x="291" y="540"/>
                </a:cubicBezTo>
                <a:cubicBezTo>
                  <a:pt x="296" y="547"/>
                  <a:pt x="297" y="561"/>
                  <a:pt x="305" y="561"/>
                </a:cubicBezTo>
                <a:cubicBezTo>
                  <a:pt x="312" y="561"/>
                  <a:pt x="310" y="547"/>
                  <a:pt x="312" y="540"/>
                </a:cubicBezTo>
                <a:cubicBezTo>
                  <a:pt x="315" y="530"/>
                  <a:pt x="316" y="521"/>
                  <a:pt x="319" y="511"/>
                </a:cubicBezTo>
                <a:cubicBezTo>
                  <a:pt x="326" y="487"/>
                  <a:pt x="327" y="489"/>
                  <a:pt x="341" y="468"/>
                </a:cubicBezTo>
                <a:cubicBezTo>
                  <a:pt x="312" y="439"/>
                  <a:pt x="277" y="424"/>
                  <a:pt x="247" y="396"/>
                </a:cubicBezTo>
                <a:cubicBezTo>
                  <a:pt x="250" y="389"/>
                  <a:pt x="250" y="380"/>
                  <a:pt x="255" y="374"/>
                </a:cubicBezTo>
                <a:cubicBezTo>
                  <a:pt x="260" y="367"/>
                  <a:pt x="282" y="365"/>
                  <a:pt x="276" y="360"/>
                </a:cubicBezTo>
                <a:cubicBezTo>
                  <a:pt x="256" y="343"/>
                  <a:pt x="227" y="344"/>
                  <a:pt x="204" y="331"/>
                </a:cubicBezTo>
                <a:cubicBezTo>
                  <a:pt x="135" y="292"/>
                  <a:pt x="67" y="235"/>
                  <a:pt x="10" y="180"/>
                </a:cubicBezTo>
                <a:cubicBezTo>
                  <a:pt x="12" y="161"/>
                  <a:pt x="0" y="113"/>
                  <a:pt x="17" y="122"/>
                </a:cubicBezTo>
                <a:cubicBezTo>
                  <a:pt x="36" y="132"/>
                  <a:pt x="18" y="166"/>
                  <a:pt x="24" y="187"/>
                </a:cubicBezTo>
                <a:cubicBezTo>
                  <a:pt x="28" y="203"/>
                  <a:pt x="36" y="217"/>
                  <a:pt x="46" y="230"/>
                </a:cubicBezTo>
                <a:cubicBezTo>
                  <a:pt x="70" y="260"/>
                  <a:pt x="126" y="275"/>
                  <a:pt x="161" y="288"/>
                </a:cubicBezTo>
                <a:cubicBezTo>
                  <a:pt x="142" y="313"/>
                  <a:pt x="121" y="330"/>
                  <a:pt x="111" y="360"/>
                </a:cubicBezTo>
                <a:cubicBezTo>
                  <a:pt x="113" y="317"/>
                  <a:pt x="110" y="273"/>
                  <a:pt x="118" y="230"/>
                </a:cubicBezTo>
                <a:cubicBezTo>
                  <a:pt x="120" y="222"/>
                  <a:pt x="145" y="210"/>
                  <a:pt x="139" y="216"/>
                </a:cubicBezTo>
                <a:cubicBezTo>
                  <a:pt x="117" y="238"/>
                  <a:pt x="114" y="236"/>
                  <a:pt x="89" y="244"/>
                </a:cubicBezTo>
                <a:cubicBezTo>
                  <a:pt x="107" y="188"/>
                  <a:pt x="136" y="143"/>
                  <a:pt x="168" y="93"/>
                </a:cubicBezTo>
                <a:cubicBezTo>
                  <a:pt x="170" y="85"/>
                  <a:pt x="191" y="34"/>
                  <a:pt x="197" y="28"/>
                </a:cubicBezTo>
                <a:cubicBezTo>
                  <a:pt x="211" y="14"/>
                  <a:pt x="231" y="11"/>
                  <a:pt x="247" y="0"/>
                </a:cubicBezTo>
                <a:cubicBezTo>
                  <a:pt x="250" y="9"/>
                  <a:pt x="256" y="18"/>
                  <a:pt x="255" y="28"/>
                </a:cubicBezTo>
                <a:cubicBezTo>
                  <a:pt x="254" y="37"/>
                  <a:pt x="244" y="42"/>
                  <a:pt x="240" y="50"/>
                </a:cubicBezTo>
                <a:cubicBezTo>
                  <a:pt x="226" y="79"/>
                  <a:pt x="219" y="108"/>
                  <a:pt x="204" y="136"/>
                </a:cubicBezTo>
                <a:cubicBezTo>
                  <a:pt x="214" y="217"/>
                  <a:pt x="200" y="208"/>
                  <a:pt x="269" y="230"/>
                </a:cubicBezTo>
                <a:cubicBezTo>
                  <a:pt x="267" y="259"/>
                  <a:pt x="262" y="287"/>
                  <a:pt x="262" y="316"/>
                </a:cubicBezTo>
                <a:cubicBezTo>
                  <a:pt x="262" y="324"/>
                  <a:pt x="273" y="331"/>
                  <a:pt x="269" y="338"/>
                </a:cubicBezTo>
                <a:cubicBezTo>
                  <a:pt x="247" y="377"/>
                  <a:pt x="205" y="388"/>
                  <a:pt x="175" y="417"/>
                </a:cubicBezTo>
                <a:cubicBezTo>
                  <a:pt x="141" y="487"/>
                  <a:pt x="165" y="413"/>
                  <a:pt x="183" y="460"/>
                </a:cubicBezTo>
                <a:cubicBezTo>
                  <a:pt x="186" y="467"/>
                  <a:pt x="181" y="476"/>
                  <a:pt x="175" y="482"/>
                </a:cubicBezTo>
                <a:cubicBezTo>
                  <a:pt x="122" y="535"/>
                  <a:pt x="128" y="528"/>
                  <a:pt x="75" y="540"/>
                </a:cubicBezTo>
                <a:cubicBezTo>
                  <a:pt x="90" y="508"/>
                  <a:pt x="107" y="500"/>
                  <a:pt x="132" y="475"/>
                </a:cubicBezTo>
                <a:cubicBezTo>
                  <a:pt x="120" y="513"/>
                  <a:pt x="101" y="546"/>
                  <a:pt x="89" y="583"/>
                </a:cubicBezTo>
                <a:cubicBezTo>
                  <a:pt x="117" y="702"/>
                  <a:pt x="83" y="662"/>
                  <a:pt x="183" y="712"/>
                </a:cubicBezTo>
                <a:cubicBezTo>
                  <a:pt x="212" y="727"/>
                  <a:pt x="276" y="741"/>
                  <a:pt x="276" y="741"/>
                </a:cubicBezTo>
                <a:cubicBezTo>
                  <a:pt x="293" y="734"/>
                  <a:pt x="318" y="736"/>
                  <a:pt x="327" y="720"/>
                </a:cubicBezTo>
                <a:cubicBezTo>
                  <a:pt x="351" y="676"/>
                  <a:pt x="321" y="663"/>
                  <a:pt x="298" y="648"/>
                </a:cubicBezTo>
                <a:cubicBezTo>
                  <a:pt x="282" y="668"/>
                  <a:pt x="240" y="727"/>
                  <a:pt x="298" y="7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75" name="Line 11"/>
          <p:cNvSpPr>
            <a:spLocks noChangeShapeType="1"/>
          </p:cNvSpPr>
          <p:nvPr/>
        </p:nvSpPr>
        <p:spPr bwMode="auto">
          <a:xfrm>
            <a:off x="3071813" y="587692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76" name="Line 12"/>
          <p:cNvSpPr>
            <a:spLocks noChangeShapeType="1"/>
          </p:cNvSpPr>
          <p:nvPr/>
        </p:nvSpPr>
        <p:spPr bwMode="auto">
          <a:xfrm>
            <a:off x="3071813" y="601027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77" name="Group 21"/>
          <p:cNvGrpSpPr>
            <a:grpSpLocks/>
          </p:cNvGrpSpPr>
          <p:nvPr/>
        </p:nvGrpSpPr>
        <p:grpSpPr bwMode="auto">
          <a:xfrm>
            <a:off x="3287714" y="5373689"/>
            <a:ext cx="1584325" cy="752475"/>
            <a:chOff x="1111" y="3385"/>
            <a:chExt cx="998" cy="474"/>
          </a:xfrm>
        </p:grpSpPr>
        <p:sp>
          <p:nvSpPr>
            <p:cNvPr id="62502" name="Rectangle 1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3" name="Text Box 1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Step-up</a:t>
              </a:r>
              <a:endParaRPr lang="en-US" altLang="en-US"/>
            </a:p>
          </p:txBody>
        </p:sp>
      </p:grpSp>
      <p:sp>
        <p:nvSpPr>
          <p:cNvPr id="62478" name="AutoShape 15"/>
          <p:cNvSpPr>
            <a:spLocks noChangeArrowheads="1"/>
          </p:cNvSpPr>
          <p:nvPr/>
        </p:nvSpPr>
        <p:spPr bwMode="auto">
          <a:xfrm>
            <a:off x="5375276" y="3860801"/>
            <a:ext cx="360363"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9" name="Line 16"/>
          <p:cNvSpPr>
            <a:spLocks noChangeShapeType="1"/>
          </p:cNvSpPr>
          <p:nvPr/>
        </p:nvSpPr>
        <p:spPr bwMode="auto">
          <a:xfrm flipV="1">
            <a:off x="4727576" y="4137025"/>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0" name="Line 17"/>
          <p:cNvSpPr>
            <a:spLocks noChangeShapeType="1"/>
          </p:cNvSpPr>
          <p:nvPr/>
        </p:nvSpPr>
        <p:spPr bwMode="auto">
          <a:xfrm flipV="1">
            <a:off x="4727576" y="4386263"/>
            <a:ext cx="792163" cy="1739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1" name="AutoShape 18"/>
          <p:cNvSpPr>
            <a:spLocks noChangeArrowheads="1"/>
          </p:cNvSpPr>
          <p:nvPr/>
        </p:nvSpPr>
        <p:spPr bwMode="auto">
          <a:xfrm>
            <a:off x="7104063" y="3860801"/>
            <a:ext cx="360362" cy="2265363"/>
          </a:xfrm>
          <a:prstGeom prst="triangle">
            <a:avLst>
              <a:gd name="adj" fmla="val 50000"/>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2" name="Freeform 19"/>
          <p:cNvSpPr>
            <a:spLocks/>
          </p:cNvSpPr>
          <p:nvPr/>
        </p:nvSpPr>
        <p:spPr bwMode="auto">
          <a:xfrm>
            <a:off x="5591175" y="4149725"/>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62483" name="Freeform 20"/>
          <p:cNvSpPr>
            <a:spLocks/>
          </p:cNvSpPr>
          <p:nvPr/>
        </p:nvSpPr>
        <p:spPr bwMode="auto">
          <a:xfrm>
            <a:off x="5591175" y="4292600"/>
            <a:ext cx="1657350" cy="215900"/>
          </a:xfrm>
          <a:custGeom>
            <a:avLst/>
            <a:gdLst>
              <a:gd name="T0" fmla="*/ 0 w 1044"/>
              <a:gd name="T1" fmla="*/ 0 h 136"/>
              <a:gd name="T2" fmla="*/ 792162 w 1044"/>
              <a:gd name="T3" fmla="*/ 215900 h 136"/>
              <a:gd name="T4" fmla="*/ 1657350 w 1044"/>
              <a:gd name="T5" fmla="*/ 0 h 136"/>
              <a:gd name="T6" fmla="*/ 0 60000 65536"/>
              <a:gd name="T7" fmla="*/ 0 60000 65536"/>
              <a:gd name="T8" fmla="*/ 0 60000 65536"/>
              <a:gd name="T9" fmla="*/ 0 w 1044"/>
              <a:gd name="T10" fmla="*/ 0 h 136"/>
              <a:gd name="T11" fmla="*/ 1044 w 1044"/>
              <a:gd name="T12" fmla="*/ 136 h 136"/>
            </a:gdLst>
            <a:ahLst/>
            <a:cxnLst>
              <a:cxn ang="T6">
                <a:pos x="T0" y="T1"/>
              </a:cxn>
              <a:cxn ang="T7">
                <a:pos x="T2" y="T3"/>
              </a:cxn>
              <a:cxn ang="T8">
                <a:pos x="T4" y="T5"/>
              </a:cxn>
            </a:cxnLst>
            <a:rect l="T9" t="T10" r="T11" b="T12"/>
            <a:pathLst>
              <a:path w="1044" h="136">
                <a:moveTo>
                  <a:pt x="0" y="0"/>
                </a:moveTo>
                <a:cubicBezTo>
                  <a:pt x="162" y="68"/>
                  <a:pt x="325" y="136"/>
                  <a:pt x="499" y="136"/>
                </a:cubicBezTo>
                <a:cubicBezTo>
                  <a:pt x="673" y="136"/>
                  <a:pt x="858" y="68"/>
                  <a:pt x="1044"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AU"/>
          </a:p>
        </p:txBody>
      </p:sp>
      <p:grpSp>
        <p:nvGrpSpPr>
          <p:cNvPr id="62484" name="Group 22"/>
          <p:cNvGrpSpPr>
            <a:grpSpLocks/>
          </p:cNvGrpSpPr>
          <p:nvPr/>
        </p:nvGrpSpPr>
        <p:grpSpPr bwMode="auto">
          <a:xfrm>
            <a:off x="8759826" y="3789364"/>
            <a:ext cx="1584325" cy="752475"/>
            <a:chOff x="1111" y="3385"/>
            <a:chExt cx="998" cy="474"/>
          </a:xfrm>
        </p:grpSpPr>
        <p:sp>
          <p:nvSpPr>
            <p:cNvPr id="62500" name="Rectangle 23"/>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1" name="Text Box 24"/>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5" name="Line 25"/>
          <p:cNvSpPr>
            <a:spLocks noChangeShapeType="1"/>
          </p:cNvSpPr>
          <p:nvPr/>
        </p:nvSpPr>
        <p:spPr bwMode="auto">
          <a:xfrm flipH="1" flipV="1">
            <a:off x="7319964" y="4292601"/>
            <a:ext cx="504825" cy="18002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86" name="Line 26"/>
          <p:cNvSpPr>
            <a:spLocks noChangeShapeType="1"/>
          </p:cNvSpPr>
          <p:nvPr/>
        </p:nvSpPr>
        <p:spPr bwMode="auto">
          <a:xfrm flipH="1" flipV="1">
            <a:off x="7319964" y="4149726"/>
            <a:ext cx="504825" cy="15843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2487" name="Group 27"/>
          <p:cNvGrpSpPr>
            <a:grpSpLocks/>
          </p:cNvGrpSpPr>
          <p:nvPr/>
        </p:nvGrpSpPr>
        <p:grpSpPr bwMode="auto">
          <a:xfrm>
            <a:off x="7824789" y="5516564"/>
            <a:ext cx="1584325" cy="752475"/>
            <a:chOff x="1111" y="3385"/>
            <a:chExt cx="998" cy="474"/>
          </a:xfrm>
        </p:grpSpPr>
        <p:sp>
          <p:nvSpPr>
            <p:cNvPr id="62498" name="Rectangle 28"/>
            <p:cNvSpPr>
              <a:spLocks noChangeArrowheads="1"/>
            </p:cNvSpPr>
            <p:nvPr/>
          </p:nvSpPr>
          <p:spPr bwMode="auto">
            <a:xfrm>
              <a:off x="1111" y="3385"/>
              <a:ext cx="907" cy="474"/>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9" name="Text Box 29"/>
            <p:cNvSpPr txBox="1">
              <a:spLocks noChangeArrowheads="1"/>
            </p:cNvSpPr>
            <p:nvPr/>
          </p:nvSpPr>
          <p:spPr bwMode="auto">
            <a:xfrm>
              <a:off x="1202" y="3500"/>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t>Step-down</a:t>
              </a:r>
              <a:endParaRPr lang="en-US" altLang="en-US"/>
            </a:p>
          </p:txBody>
        </p:sp>
      </p:grpSp>
      <p:sp>
        <p:nvSpPr>
          <p:cNvPr id="62488" name="Rectangle 30"/>
          <p:cNvSpPr>
            <a:spLocks noChangeArrowheads="1"/>
          </p:cNvSpPr>
          <p:nvPr/>
        </p:nvSpPr>
        <p:spPr bwMode="auto">
          <a:xfrm>
            <a:off x="7319963" y="3063875"/>
            <a:ext cx="1008062" cy="509588"/>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89" name="AutoShape 31"/>
          <p:cNvSpPr>
            <a:spLocks noChangeArrowheads="1"/>
          </p:cNvSpPr>
          <p:nvPr/>
        </p:nvSpPr>
        <p:spPr bwMode="auto">
          <a:xfrm>
            <a:off x="7104064" y="2781301"/>
            <a:ext cx="1512887" cy="282575"/>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0" name="Line 32"/>
          <p:cNvSpPr>
            <a:spLocks noChangeShapeType="1"/>
          </p:cNvSpPr>
          <p:nvPr/>
        </p:nvSpPr>
        <p:spPr bwMode="auto">
          <a:xfrm flipV="1">
            <a:off x="87598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1" name="Line 33"/>
          <p:cNvSpPr>
            <a:spLocks noChangeShapeType="1"/>
          </p:cNvSpPr>
          <p:nvPr/>
        </p:nvSpPr>
        <p:spPr bwMode="auto">
          <a:xfrm flipV="1">
            <a:off x="8975726" y="4541839"/>
            <a:ext cx="360363" cy="974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2" name="Line 34"/>
          <p:cNvSpPr>
            <a:spLocks noChangeShapeType="1"/>
          </p:cNvSpPr>
          <p:nvPr/>
        </p:nvSpPr>
        <p:spPr bwMode="auto">
          <a:xfrm flipH="1" flipV="1">
            <a:off x="8328026" y="3429001"/>
            <a:ext cx="792163" cy="360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3" name="Line 35"/>
          <p:cNvSpPr>
            <a:spLocks noChangeShapeType="1"/>
          </p:cNvSpPr>
          <p:nvPr/>
        </p:nvSpPr>
        <p:spPr bwMode="auto">
          <a:xfrm flipH="1" flipV="1">
            <a:off x="8328025" y="3213101"/>
            <a:ext cx="1081088" cy="576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494" name="Text Box 36"/>
          <p:cNvSpPr txBox="1">
            <a:spLocks noChangeArrowheads="1"/>
          </p:cNvSpPr>
          <p:nvPr/>
        </p:nvSpPr>
        <p:spPr bwMode="auto">
          <a:xfrm>
            <a:off x="2536826" y="6269038"/>
            <a:ext cx="1471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15,000 V</a:t>
            </a:r>
            <a:endParaRPr lang="en-US" altLang="en-US">
              <a:solidFill>
                <a:srgbClr val="0000FF"/>
              </a:solidFill>
            </a:endParaRPr>
          </a:p>
        </p:txBody>
      </p:sp>
      <p:sp>
        <p:nvSpPr>
          <p:cNvPr id="62495" name="Text Box 37"/>
          <p:cNvSpPr txBox="1">
            <a:spLocks noChangeArrowheads="1"/>
          </p:cNvSpPr>
          <p:nvPr/>
        </p:nvSpPr>
        <p:spPr bwMode="auto">
          <a:xfrm>
            <a:off x="4135438" y="4387851"/>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a:solidFill>
                  <a:srgbClr val="0000FF"/>
                </a:solidFill>
              </a:rPr>
              <a:t>250,000 V</a:t>
            </a:r>
            <a:endParaRPr lang="en-US" altLang="en-US">
              <a:solidFill>
                <a:srgbClr val="0000FF"/>
              </a:solidFill>
            </a:endParaRPr>
          </a:p>
        </p:txBody>
      </p:sp>
      <p:sp>
        <p:nvSpPr>
          <p:cNvPr id="62496" name="Text Box 38"/>
          <p:cNvSpPr txBox="1">
            <a:spLocks noChangeArrowheads="1"/>
          </p:cNvSpPr>
          <p:nvPr/>
        </p:nvSpPr>
        <p:spPr bwMode="auto">
          <a:xfrm>
            <a:off x="9196388" y="5006976"/>
            <a:ext cx="1471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11,000 </a:t>
            </a:r>
            <a:r>
              <a:rPr lang="en-GB" altLang="en-US" dirty="0">
                <a:solidFill>
                  <a:srgbClr val="0000FF"/>
                </a:solidFill>
              </a:rPr>
              <a:t>V</a:t>
            </a:r>
            <a:endParaRPr lang="en-US" altLang="en-US" dirty="0">
              <a:solidFill>
                <a:srgbClr val="0000FF"/>
              </a:solidFill>
            </a:endParaRPr>
          </a:p>
        </p:txBody>
      </p:sp>
      <p:sp>
        <p:nvSpPr>
          <p:cNvPr id="62497" name="Text Box 39"/>
          <p:cNvSpPr txBox="1">
            <a:spLocks noChangeArrowheads="1"/>
          </p:cNvSpPr>
          <p:nvPr/>
        </p:nvSpPr>
        <p:spPr bwMode="auto">
          <a:xfrm>
            <a:off x="8689976" y="3063876"/>
            <a:ext cx="1471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dirty="0" smtClean="0">
                <a:solidFill>
                  <a:srgbClr val="0000FF"/>
                </a:solidFill>
              </a:rPr>
              <a:t>240 </a:t>
            </a:r>
            <a:r>
              <a:rPr lang="en-GB" altLang="en-US" dirty="0">
                <a:solidFill>
                  <a:srgbClr val="0000FF"/>
                </a:solidFill>
              </a:rPr>
              <a:t>V</a:t>
            </a:r>
            <a:endParaRPr lang="en-US" altLang="en-US" dirty="0">
              <a:solidFill>
                <a:srgbClr val="0000FF"/>
              </a:solidFill>
            </a:endParaRPr>
          </a:p>
        </p:txBody>
      </p:sp>
    </p:spTree>
    <p:extLst>
      <p:ext uri="{BB962C8B-B14F-4D97-AF65-F5344CB8AC3E}">
        <p14:creationId xmlns:p14="http://schemas.microsoft.com/office/powerpoint/2010/main" val="23210010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ltLang="en-US" dirty="0" smtClean="0"/>
              <a:t>Power transmission – Energy Loss Calculations</a:t>
            </a:r>
            <a:endParaRPr lang="en-US" altLang="en-US" dirty="0" smtClean="0"/>
          </a:p>
        </p:txBody>
      </p:sp>
      <p:sp>
        <p:nvSpPr>
          <p:cNvPr id="60419" name="Rectangle 3"/>
          <p:cNvSpPr>
            <a:spLocks noGrp="1" noChangeArrowheads="1"/>
          </p:cNvSpPr>
          <p:nvPr>
            <p:ph type="body" idx="1"/>
          </p:nvPr>
        </p:nvSpPr>
        <p:spPr>
          <a:xfrm>
            <a:off x="609600" y="1771650"/>
            <a:ext cx="7791450" cy="4324350"/>
          </a:xfrm>
        </p:spPr>
        <p:txBody>
          <a:bodyPr/>
          <a:lstStyle/>
          <a:p>
            <a:pPr eaLnBrk="1" hangingPunct="1">
              <a:lnSpc>
                <a:spcPct val="90000"/>
              </a:lnSpc>
              <a:buFontTx/>
              <a:buNone/>
            </a:pPr>
            <a:r>
              <a:rPr lang="en-GB" altLang="en-US" dirty="0" smtClean="0"/>
              <a:t>When current passes through a wire, the power dissipated (lost as heat or other energy types) is equal to</a:t>
            </a:r>
          </a:p>
          <a:p>
            <a:pPr eaLnBrk="1" hangingPunct="1">
              <a:lnSpc>
                <a:spcPct val="90000"/>
              </a:lnSpc>
              <a:buFontTx/>
              <a:buNone/>
            </a:pPr>
            <a:endParaRPr lang="en-GB" altLang="en-US" dirty="0" smtClean="0"/>
          </a:p>
          <a:p>
            <a:pPr eaLnBrk="1" hangingPunct="1">
              <a:lnSpc>
                <a:spcPct val="90000"/>
              </a:lnSpc>
              <a:buFontTx/>
              <a:buNone/>
            </a:pPr>
            <a:r>
              <a:rPr lang="en-GB" altLang="en-US" b="1" dirty="0" smtClean="0">
                <a:solidFill>
                  <a:srgbClr val="008000"/>
                </a:solidFill>
              </a:rPr>
              <a:t>P = VI </a:t>
            </a:r>
            <a:r>
              <a:rPr lang="en-GB" altLang="en-US" dirty="0" smtClean="0"/>
              <a:t>	across the wire</a:t>
            </a:r>
          </a:p>
          <a:p>
            <a:pPr eaLnBrk="1" hangingPunct="1">
              <a:lnSpc>
                <a:spcPct val="90000"/>
              </a:lnSpc>
              <a:buFontTx/>
              <a:buNone/>
            </a:pPr>
            <a:endParaRPr lang="en-GB" altLang="en-US" dirty="0" smtClean="0"/>
          </a:p>
          <a:p>
            <a:pPr eaLnBrk="1" hangingPunct="1">
              <a:lnSpc>
                <a:spcPct val="90000"/>
              </a:lnSpc>
              <a:buFontTx/>
              <a:buNone/>
            </a:pPr>
            <a:r>
              <a:rPr lang="en-GB" altLang="en-US" dirty="0" smtClean="0"/>
              <a:t>Since </a:t>
            </a:r>
            <a:r>
              <a:rPr lang="en-GB" altLang="en-US" b="1" dirty="0">
                <a:solidFill>
                  <a:srgbClr val="008000"/>
                </a:solidFill>
              </a:rPr>
              <a:t>V = IR</a:t>
            </a:r>
          </a:p>
          <a:p>
            <a:pPr eaLnBrk="1" hangingPunct="1">
              <a:lnSpc>
                <a:spcPct val="90000"/>
              </a:lnSpc>
              <a:buFontTx/>
              <a:buNone/>
            </a:pPr>
            <a:endParaRPr lang="en-GB" altLang="en-US" dirty="0" smtClean="0"/>
          </a:p>
          <a:p>
            <a:pPr algn="ctr" eaLnBrk="1" hangingPunct="1">
              <a:lnSpc>
                <a:spcPct val="90000"/>
              </a:lnSpc>
              <a:buFontTx/>
              <a:buNone/>
            </a:pPr>
            <a:r>
              <a:rPr lang="en-GB" altLang="en-US" sz="4000" dirty="0">
                <a:solidFill>
                  <a:srgbClr val="FF0000"/>
                </a:solidFill>
              </a:rPr>
              <a:t>Power dissipated </a:t>
            </a:r>
            <a:r>
              <a:rPr lang="en-GB" altLang="en-US" sz="4000" dirty="0" smtClean="0">
                <a:solidFill>
                  <a:srgbClr val="FF0000"/>
                </a:solidFill>
              </a:rPr>
              <a:t>(loss) = </a:t>
            </a:r>
            <a:r>
              <a:rPr lang="en-GB" altLang="en-US" sz="4000" dirty="0">
                <a:solidFill>
                  <a:srgbClr val="FF0000"/>
                </a:solidFill>
              </a:rPr>
              <a:t>I</a:t>
            </a:r>
            <a:r>
              <a:rPr lang="en-GB" altLang="en-US" sz="4000" baseline="30000" dirty="0">
                <a:solidFill>
                  <a:srgbClr val="FF0000"/>
                </a:solidFill>
              </a:rPr>
              <a:t>2</a:t>
            </a:r>
            <a:r>
              <a:rPr lang="en-GB" altLang="en-US" sz="4000" dirty="0">
                <a:solidFill>
                  <a:srgbClr val="FF0000"/>
                </a:solidFill>
              </a:rPr>
              <a:t>R</a:t>
            </a:r>
            <a:endParaRPr lang="en-US" altLang="en-US" sz="4000" dirty="0">
              <a:solidFill>
                <a:srgbClr val="FF0000"/>
              </a:solidFill>
            </a:endParaRPr>
          </a:p>
        </p:txBody>
      </p:sp>
      <p:pic>
        <p:nvPicPr>
          <p:cNvPr id="15362" name="Picture 2" descr="http://www.westernpower.com.au/images/helec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2806700"/>
            <a:ext cx="36480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06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altLang="en-US" smtClean="0"/>
              <a:t>Power transmission</a:t>
            </a:r>
            <a:endParaRPr lang="en-US" altLang="en-US" smtClean="0"/>
          </a:p>
        </p:txBody>
      </p:sp>
      <p:sp>
        <p:nvSpPr>
          <p:cNvPr id="61443" name="Rectangle 3"/>
          <p:cNvSpPr>
            <a:spLocks noGrp="1" noChangeArrowheads="1"/>
          </p:cNvSpPr>
          <p:nvPr>
            <p:ph type="body" idx="1"/>
          </p:nvPr>
        </p:nvSpPr>
        <p:spPr/>
        <p:txBody>
          <a:bodyPr/>
          <a:lstStyle/>
          <a:p>
            <a:pPr eaLnBrk="1" hangingPunct="1">
              <a:lnSpc>
                <a:spcPct val="90000"/>
              </a:lnSpc>
              <a:buFontTx/>
              <a:buNone/>
            </a:pPr>
            <a:r>
              <a:rPr lang="en-GB" altLang="en-US" dirty="0" smtClean="0"/>
              <a:t>	</a:t>
            </a:r>
            <a:r>
              <a:rPr lang="en-GB" altLang="en-US" sz="4000" dirty="0">
                <a:solidFill>
                  <a:srgbClr val="0000FF"/>
                </a:solidFill>
              </a:rPr>
              <a:t>Power dissipated = I</a:t>
            </a:r>
            <a:r>
              <a:rPr lang="en-GB" altLang="en-US" sz="4000" baseline="30000" dirty="0">
                <a:solidFill>
                  <a:srgbClr val="0000FF"/>
                </a:solidFill>
              </a:rPr>
              <a:t>2</a:t>
            </a:r>
            <a:r>
              <a:rPr lang="en-GB" altLang="en-US" sz="4000" dirty="0">
                <a:solidFill>
                  <a:srgbClr val="0000FF"/>
                </a:solidFill>
              </a:rPr>
              <a:t>R</a:t>
            </a:r>
          </a:p>
          <a:p>
            <a:pPr eaLnBrk="1" hangingPunct="1">
              <a:lnSpc>
                <a:spcPct val="90000"/>
              </a:lnSpc>
              <a:buFontTx/>
              <a:buNone/>
            </a:pPr>
            <a:endParaRPr lang="en-GB" altLang="en-US" sz="4000" dirty="0">
              <a:solidFill>
                <a:srgbClr val="0000FF"/>
              </a:solidFill>
            </a:endParaRPr>
          </a:p>
          <a:p>
            <a:pPr eaLnBrk="1" hangingPunct="1">
              <a:lnSpc>
                <a:spcPct val="90000"/>
              </a:lnSpc>
              <a:buFontTx/>
              <a:buNone/>
            </a:pPr>
            <a:r>
              <a:rPr lang="en-GB" altLang="en-US" dirty="0"/>
              <a:t>	Since the loss of power depends on the square of the current, when transmitting energy over large distances it is important to keep the </a:t>
            </a:r>
            <a:r>
              <a:rPr lang="en-GB" altLang="en-US" dirty="0">
                <a:solidFill>
                  <a:srgbClr val="FF0000"/>
                </a:solidFill>
              </a:rPr>
              <a:t>current </a:t>
            </a:r>
            <a:r>
              <a:rPr lang="en-GB" altLang="en-US" dirty="0"/>
              <a:t>as </a:t>
            </a:r>
            <a:r>
              <a:rPr lang="en-GB" altLang="en-US" dirty="0">
                <a:solidFill>
                  <a:srgbClr val="FF0000"/>
                </a:solidFill>
              </a:rPr>
              <a:t>low</a:t>
            </a:r>
            <a:r>
              <a:rPr lang="en-GB" altLang="en-US" dirty="0"/>
              <a:t> as possible.</a:t>
            </a:r>
          </a:p>
          <a:p>
            <a:pPr eaLnBrk="1" hangingPunct="1">
              <a:lnSpc>
                <a:spcPct val="90000"/>
              </a:lnSpc>
              <a:buFontTx/>
              <a:buNone/>
            </a:pPr>
            <a:endParaRPr lang="en-GB" altLang="en-US" dirty="0"/>
          </a:p>
          <a:p>
            <a:pPr eaLnBrk="1" hangingPunct="1">
              <a:lnSpc>
                <a:spcPct val="90000"/>
              </a:lnSpc>
              <a:buFontTx/>
              <a:buNone/>
            </a:pPr>
            <a:r>
              <a:rPr lang="en-GB" altLang="en-US" dirty="0"/>
              <a:t>	However, to transmit large quantities of </a:t>
            </a:r>
            <a:r>
              <a:rPr lang="en-GB" altLang="en-US" sz="3200" b="1" i="1" dirty="0">
                <a:solidFill>
                  <a:srgbClr val="7030A0"/>
                </a:solidFill>
              </a:rPr>
              <a:t>energy</a:t>
            </a:r>
            <a:r>
              <a:rPr lang="en-GB" altLang="en-US" dirty="0"/>
              <a:t> we therefore must have a very </a:t>
            </a:r>
            <a:r>
              <a:rPr lang="en-GB" altLang="en-US" dirty="0">
                <a:solidFill>
                  <a:srgbClr val="FF0000"/>
                </a:solidFill>
              </a:rPr>
              <a:t>high </a:t>
            </a:r>
            <a:r>
              <a:rPr lang="en-GB" altLang="en-US" dirty="0" smtClean="0">
                <a:solidFill>
                  <a:srgbClr val="FF0000"/>
                </a:solidFill>
              </a:rPr>
              <a:t>voltage</a:t>
            </a:r>
            <a:r>
              <a:rPr lang="en-GB" altLang="en-US" dirty="0" smtClean="0"/>
              <a:t>.</a:t>
            </a:r>
          </a:p>
          <a:p>
            <a:pPr eaLnBrk="1" hangingPunct="1">
              <a:lnSpc>
                <a:spcPct val="90000"/>
              </a:lnSpc>
              <a:buFontTx/>
              <a:buNone/>
            </a:pPr>
            <a:endParaRPr lang="en-GB" altLang="en-US" dirty="0"/>
          </a:p>
          <a:p>
            <a:pPr eaLnBrk="1" hangingPunct="1">
              <a:lnSpc>
                <a:spcPct val="90000"/>
              </a:lnSpc>
              <a:buFontTx/>
              <a:buNone/>
            </a:pPr>
            <a:r>
              <a:rPr lang="en-GB" altLang="en-US" dirty="0" smtClean="0"/>
              <a:t>					</a:t>
            </a:r>
            <a:r>
              <a:rPr lang="en-GB" altLang="en-US" sz="3200" b="1" i="1" dirty="0">
                <a:solidFill>
                  <a:srgbClr val="7030A0"/>
                </a:solidFill>
              </a:rPr>
              <a:t>Power = Work / Time</a:t>
            </a:r>
            <a:endParaRPr lang="en-US" altLang="en-US" sz="3200" b="1" i="1" dirty="0">
              <a:solidFill>
                <a:srgbClr val="7030A0"/>
              </a:solidFill>
            </a:endParaRPr>
          </a:p>
        </p:txBody>
      </p:sp>
    </p:spTree>
    <p:extLst>
      <p:ext uri="{BB962C8B-B14F-4D97-AF65-F5344CB8AC3E}">
        <p14:creationId xmlns:p14="http://schemas.microsoft.com/office/powerpoint/2010/main" val="294271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Power loss and Voltage Drop Example Calculations</a:t>
            </a:r>
            <a:endParaRPr lang="en-AU" dirty="0"/>
          </a:p>
        </p:txBody>
      </p:sp>
      <p:sp>
        <p:nvSpPr>
          <p:cNvPr id="3" name="Content Placeholder 2"/>
          <p:cNvSpPr>
            <a:spLocks noGrp="1"/>
          </p:cNvSpPr>
          <p:nvPr>
            <p:ph idx="1"/>
          </p:nvPr>
        </p:nvSpPr>
        <p:spPr>
          <a:xfrm>
            <a:off x="609600" y="1603375"/>
            <a:ext cx="10972800" cy="1581150"/>
          </a:xfrm>
        </p:spPr>
        <p:txBody>
          <a:bodyPr/>
          <a:lstStyle/>
          <a:p>
            <a:r>
              <a:rPr lang="en-AU" dirty="0" smtClean="0"/>
              <a:t>300 MW of electricity is transmitted at 250 kV, along a 250 km long power line with resistance of 1.00 ohm. </a:t>
            </a:r>
          </a:p>
          <a:p>
            <a:r>
              <a:rPr lang="en-AU" dirty="0" smtClean="0"/>
              <a:t>What is the output voltage at the other end of the power line?</a:t>
            </a:r>
          </a:p>
          <a:p>
            <a:endParaRPr lang="en-AU" dirty="0"/>
          </a:p>
        </p:txBody>
      </p:sp>
      <mc:AlternateContent xmlns:mc="http://schemas.openxmlformats.org/markup-compatibility/2006">
        <mc:Choice xmlns:a14="http://schemas.microsoft.com/office/drawing/2010/main" Requires="a14">
          <p:sp>
            <p:nvSpPr>
              <p:cNvPr id="4" name="TextBox 3"/>
              <p:cNvSpPr txBox="1"/>
              <p:nvPr/>
            </p:nvSpPr>
            <p:spPr>
              <a:xfrm>
                <a:off x="890916" y="3881993"/>
                <a:ext cx="1473200"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m:t>
                      </m:r>
                      <m:r>
                        <a:rPr lang="en-AU" sz="2400" b="0" i="1" smtClean="0">
                          <a:latin typeface="Cambria Math" panose="02040503050406030204" pitchFamily="18" charset="0"/>
                        </a:rPr>
                        <m:t>𝑉𝐼</m:t>
                      </m:r>
                      <m:r>
                        <a:rPr lang="en-AU" sz="2400" b="0" i="1" smtClean="0">
                          <a:latin typeface="Cambria Math" panose="02040503050406030204" pitchFamily="18" charset="0"/>
                        </a:rPr>
                        <m:t> </m:t>
                      </m:r>
                    </m:oMath>
                  </m:oMathPara>
                </a14:m>
                <a:endParaRPr lang="en-AU" sz="2400" dirty="0"/>
              </a:p>
            </p:txBody>
          </p:sp>
        </mc:Choice>
        <mc:Fallback>
          <p:sp>
            <p:nvSpPr>
              <p:cNvPr id="4" name="TextBox 3"/>
              <p:cNvSpPr txBox="1">
                <a:spLocks noRot="1" noChangeAspect="1" noMove="1" noResize="1" noEditPoints="1" noAdjustHandles="1" noChangeArrowheads="1" noChangeShapeType="1" noTextEdit="1"/>
              </p:cNvSpPr>
              <p:nvPr/>
            </p:nvSpPr>
            <p:spPr>
              <a:xfrm>
                <a:off x="890916" y="3881993"/>
                <a:ext cx="1473200" cy="369332"/>
              </a:xfrm>
              <a:prstGeom prst="rect">
                <a:avLst/>
              </a:prstGeom>
              <a:blipFill>
                <a:blip r:embed="rId2"/>
                <a:stretch>
                  <a:fillRect b="-10000"/>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727714" y="4428279"/>
                <a:ext cx="1473200" cy="69147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𝐼</m:t>
                      </m:r>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𝑃</m:t>
                          </m:r>
                        </m:num>
                        <m:den>
                          <m:r>
                            <a:rPr lang="en-AU" sz="2400" b="0" i="1" smtClean="0">
                              <a:latin typeface="Cambria Math" panose="02040503050406030204" pitchFamily="18" charset="0"/>
                            </a:rPr>
                            <m:t>𝑉</m:t>
                          </m:r>
                        </m:den>
                      </m:f>
                    </m:oMath>
                  </m:oMathPara>
                </a14:m>
                <a:endParaRPr lang="en-AU" sz="2400" dirty="0"/>
              </a:p>
            </p:txBody>
          </p:sp>
        </mc:Choice>
        <mc:Fallback>
          <p:sp>
            <p:nvSpPr>
              <p:cNvPr id="5" name="TextBox 4"/>
              <p:cNvSpPr txBox="1">
                <a:spLocks noRot="1" noChangeAspect="1" noMove="1" noResize="1" noEditPoints="1" noAdjustHandles="1" noChangeArrowheads="1" noChangeShapeType="1" noTextEdit="1"/>
              </p:cNvSpPr>
              <p:nvPr/>
            </p:nvSpPr>
            <p:spPr>
              <a:xfrm>
                <a:off x="727714" y="4428279"/>
                <a:ext cx="1473200" cy="691471"/>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890916" y="5250758"/>
                <a:ext cx="2071122" cy="7411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𝐼</m:t>
                      </m:r>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300 </m:t>
                          </m:r>
                          <m:r>
                            <a:rPr lang="en-AU" sz="2400" b="0" i="1" smtClean="0">
                              <a:latin typeface="Cambria Math" panose="02040503050406030204" pitchFamily="18" charset="0"/>
                            </a:rPr>
                            <m:t>𝑥</m:t>
                          </m:r>
                          <m:r>
                            <a:rPr lang="en-AU" sz="2400" b="0" i="1" smtClean="0">
                              <a:latin typeface="Cambria Math" panose="02040503050406030204" pitchFamily="18" charset="0"/>
                            </a:rPr>
                            <m:t> </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10</m:t>
                              </m:r>
                            </m:e>
                            <m:sup>
                              <m:r>
                                <a:rPr lang="en-AU" sz="2400" b="0" i="1" smtClean="0">
                                  <a:latin typeface="Cambria Math" panose="02040503050406030204" pitchFamily="18" charset="0"/>
                                </a:rPr>
                                <m:t>6</m:t>
                              </m:r>
                            </m:sup>
                          </m:sSup>
                        </m:num>
                        <m:den>
                          <m:r>
                            <a:rPr lang="en-AU" sz="2400" i="1">
                              <a:latin typeface="Cambria Math" panose="02040503050406030204" pitchFamily="18" charset="0"/>
                            </a:rPr>
                            <m:t>250 </m:t>
                          </m:r>
                          <m:r>
                            <a:rPr lang="en-AU" sz="2400" i="1">
                              <a:latin typeface="Cambria Math" panose="02040503050406030204" pitchFamily="18" charset="0"/>
                            </a:rPr>
                            <m:t>𝑥</m:t>
                          </m:r>
                          <m:r>
                            <a:rPr lang="en-AU" sz="2400" i="1">
                              <a:latin typeface="Cambria Math" panose="02040503050406030204" pitchFamily="18" charset="0"/>
                            </a:rPr>
                            <m:t> </m:t>
                          </m:r>
                          <m:sSup>
                            <m:sSupPr>
                              <m:ctrlPr>
                                <a:rPr lang="en-AU" sz="2400" i="1">
                                  <a:latin typeface="Cambria Math" panose="02040503050406030204" pitchFamily="18" charset="0"/>
                                </a:rPr>
                              </m:ctrlPr>
                            </m:sSupPr>
                            <m:e>
                              <m:r>
                                <a:rPr lang="en-AU" sz="2400" i="1">
                                  <a:latin typeface="Cambria Math" panose="02040503050406030204" pitchFamily="18" charset="0"/>
                                </a:rPr>
                                <m:t>10</m:t>
                              </m:r>
                            </m:e>
                            <m:sup>
                              <m:r>
                                <a:rPr lang="en-AU" sz="2400" i="1">
                                  <a:latin typeface="Cambria Math" panose="02040503050406030204" pitchFamily="18" charset="0"/>
                                </a:rPr>
                                <m:t>3</m:t>
                              </m:r>
                            </m:sup>
                          </m:sSup>
                        </m:den>
                      </m:f>
                    </m:oMath>
                  </m:oMathPara>
                </a14:m>
                <a:endParaRPr lang="en-AU" sz="2400" dirty="0"/>
              </a:p>
            </p:txBody>
          </p:sp>
        </mc:Choice>
        <mc:Fallback>
          <p:sp>
            <p:nvSpPr>
              <p:cNvPr id="6" name="TextBox 5"/>
              <p:cNvSpPr txBox="1">
                <a:spLocks noRot="1" noChangeAspect="1" noMove="1" noResize="1" noEditPoints="1" noAdjustHandles="1" noChangeArrowheads="1" noChangeShapeType="1" noTextEdit="1"/>
              </p:cNvSpPr>
              <p:nvPr/>
            </p:nvSpPr>
            <p:spPr>
              <a:xfrm>
                <a:off x="890916" y="5250758"/>
                <a:ext cx="2071122" cy="741165"/>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712241" y="6298638"/>
                <a:ext cx="2071122"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solidFill>
                            <a:srgbClr val="008000"/>
                          </a:solidFill>
                          <a:latin typeface="Cambria Math" panose="02040503050406030204" pitchFamily="18" charset="0"/>
                        </a:rPr>
                        <m:t>𝐼</m:t>
                      </m:r>
                      <m:r>
                        <a:rPr lang="en-AU" sz="2400" b="0" i="1" smtClean="0">
                          <a:solidFill>
                            <a:srgbClr val="008000"/>
                          </a:solidFill>
                          <a:latin typeface="Cambria Math" panose="02040503050406030204" pitchFamily="18" charset="0"/>
                        </a:rPr>
                        <m:t>=1200 </m:t>
                      </m:r>
                      <m:r>
                        <a:rPr lang="en-AU" sz="2400" b="0" i="1" smtClean="0">
                          <a:solidFill>
                            <a:srgbClr val="008000"/>
                          </a:solidFill>
                          <a:latin typeface="Cambria Math" panose="02040503050406030204" pitchFamily="18" charset="0"/>
                        </a:rPr>
                        <m:t>𝐴</m:t>
                      </m:r>
                    </m:oMath>
                  </m:oMathPara>
                </a14:m>
                <a:endParaRPr lang="en-AU" sz="2400" dirty="0">
                  <a:solidFill>
                    <a:srgbClr val="008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712241" y="6298638"/>
                <a:ext cx="2071122" cy="369332"/>
              </a:xfrm>
              <a:prstGeom prst="rect">
                <a:avLst/>
              </a:prstGeom>
              <a:blipFill>
                <a:blip r:embed="rId5"/>
                <a:stretch>
                  <a:fillRect b="-9836"/>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424298" y="3896862"/>
                <a:ext cx="2071122"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𝐼</m:t>
                          </m:r>
                        </m:e>
                        <m:sup>
                          <m:r>
                            <a:rPr lang="en-AU" sz="2400" b="0" i="1" smtClean="0">
                              <a:latin typeface="Cambria Math" panose="02040503050406030204" pitchFamily="18" charset="0"/>
                            </a:rPr>
                            <m:t>2</m:t>
                          </m:r>
                        </m:sup>
                      </m:sSup>
                      <m:r>
                        <a:rPr lang="en-AU" sz="2400" b="0" i="1" smtClean="0">
                          <a:latin typeface="Cambria Math" panose="02040503050406030204" pitchFamily="18" charset="0"/>
                        </a:rPr>
                        <m:t> </m:t>
                      </m:r>
                      <m:r>
                        <a:rPr lang="en-AU" sz="2400" b="0" i="1" smtClean="0">
                          <a:latin typeface="Cambria Math" panose="02040503050406030204" pitchFamily="18" charset="0"/>
                        </a:rPr>
                        <m:t>𝑅</m:t>
                      </m:r>
                    </m:oMath>
                  </m:oMathPara>
                </a14:m>
                <a:endParaRPr lang="en-AU" sz="2400" dirty="0"/>
              </a:p>
            </p:txBody>
          </p:sp>
        </mc:Choice>
        <mc:Fallback>
          <p:sp>
            <p:nvSpPr>
              <p:cNvPr id="8" name="TextBox 7"/>
              <p:cNvSpPr txBox="1">
                <a:spLocks noRot="1" noChangeAspect="1" noMove="1" noResize="1" noEditPoints="1" noAdjustHandles="1" noChangeArrowheads="1" noChangeShapeType="1" noTextEdit="1"/>
              </p:cNvSpPr>
              <p:nvPr/>
            </p:nvSpPr>
            <p:spPr>
              <a:xfrm>
                <a:off x="3424298" y="3896862"/>
                <a:ext cx="2071122" cy="369332"/>
              </a:xfrm>
              <a:prstGeom prst="rect">
                <a:avLst/>
              </a:prstGeom>
              <a:blipFill>
                <a:blip r:embed="rId6"/>
                <a:stretch>
                  <a:fillRect b="-9836"/>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825848" y="4417957"/>
                <a:ext cx="2071122"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1200</m:t>
                          </m:r>
                        </m:e>
                        <m:sup>
                          <m:r>
                            <a:rPr lang="en-AU" sz="2400" b="0" i="1" smtClean="0">
                              <a:latin typeface="Cambria Math" panose="02040503050406030204" pitchFamily="18" charset="0"/>
                            </a:rPr>
                            <m:t>2</m:t>
                          </m:r>
                        </m:sup>
                      </m:sSup>
                      <m:r>
                        <a:rPr lang="en-AU" sz="2400" b="0" i="1" smtClean="0">
                          <a:latin typeface="Cambria Math" panose="02040503050406030204" pitchFamily="18" charset="0"/>
                        </a:rPr>
                        <m:t> </m:t>
                      </m:r>
                      <m:r>
                        <a:rPr lang="en-AU" sz="2400" b="0" i="1" smtClean="0">
                          <a:latin typeface="Cambria Math" panose="02040503050406030204" pitchFamily="18" charset="0"/>
                        </a:rPr>
                        <m:t>𝑥</m:t>
                      </m:r>
                      <m:r>
                        <a:rPr lang="en-AU" sz="2400" b="0" i="1" smtClean="0">
                          <a:latin typeface="Cambria Math" panose="02040503050406030204" pitchFamily="18" charset="0"/>
                        </a:rPr>
                        <m:t> 1</m:t>
                      </m:r>
                    </m:oMath>
                  </m:oMathPara>
                </a14:m>
                <a:endParaRPr lang="en-AU" sz="2400" dirty="0"/>
              </a:p>
            </p:txBody>
          </p:sp>
        </mc:Choice>
        <mc:Fallback>
          <p:sp>
            <p:nvSpPr>
              <p:cNvPr id="9" name="TextBox 8"/>
              <p:cNvSpPr txBox="1">
                <a:spLocks noRot="1" noChangeAspect="1" noMove="1" noResize="1" noEditPoints="1" noAdjustHandles="1" noChangeArrowheads="1" noChangeShapeType="1" noTextEdit="1"/>
              </p:cNvSpPr>
              <p:nvPr/>
            </p:nvSpPr>
            <p:spPr>
              <a:xfrm>
                <a:off x="3825848" y="4417957"/>
                <a:ext cx="2071122" cy="369332"/>
              </a:xfrm>
              <a:prstGeom prst="rect">
                <a:avLst/>
              </a:prstGeom>
              <a:blipFill>
                <a:blip r:embed="rId7"/>
                <a:stretch>
                  <a:fillRect l="-590" r="-590" b="-10000"/>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567240" y="5119750"/>
                <a:ext cx="3168788"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solidFill>
                            <a:srgbClr val="008000"/>
                          </a:solidFill>
                          <a:latin typeface="Cambria Math" panose="02040503050406030204" pitchFamily="18" charset="0"/>
                        </a:rPr>
                        <m:t>𝑃</m:t>
                      </m:r>
                      <m:r>
                        <a:rPr lang="en-AU" sz="2400" b="0" i="1" smtClean="0">
                          <a:solidFill>
                            <a:srgbClr val="008000"/>
                          </a:solidFill>
                          <a:latin typeface="Cambria Math" panose="02040503050406030204" pitchFamily="18" charset="0"/>
                        </a:rPr>
                        <m:t>(</m:t>
                      </m:r>
                      <m:r>
                        <a:rPr lang="en-AU" sz="2400" b="0" i="1" smtClean="0">
                          <a:solidFill>
                            <a:srgbClr val="008000"/>
                          </a:solidFill>
                          <a:latin typeface="Cambria Math" panose="02040503050406030204" pitchFamily="18" charset="0"/>
                        </a:rPr>
                        <m:t>𝑙𝑜𝑠𝑠</m:t>
                      </m:r>
                      <m:r>
                        <a:rPr lang="en-AU" sz="2400" b="0" i="1" smtClean="0">
                          <a:solidFill>
                            <a:srgbClr val="008000"/>
                          </a:solidFill>
                          <a:latin typeface="Cambria Math" panose="02040503050406030204" pitchFamily="18" charset="0"/>
                        </a:rPr>
                        <m:t>)=1 440 000 </m:t>
                      </m:r>
                      <m:r>
                        <a:rPr lang="en-AU" sz="2400" b="0" i="1" smtClean="0">
                          <a:solidFill>
                            <a:srgbClr val="008000"/>
                          </a:solidFill>
                          <a:latin typeface="Cambria Math" panose="02040503050406030204" pitchFamily="18" charset="0"/>
                        </a:rPr>
                        <m:t>𝑊</m:t>
                      </m:r>
                    </m:oMath>
                  </m:oMathPara>
                </a14:m>
                <a:endParaRPr lang="en-AU" sz="2400" dirty="0">
                  <a:solidFill>
                    <a:srgbClr val="00800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567240" y="5119750"/>
                <a:ext cx="3168788" cy="369332"/>
              </a:xfrm>
              <a:prstGeom prst="rect">
                <a:avLst/>
              </a:prstGeom>
              <a:blipFill>
                <a:blip r:embed="rId8"/>
                <a:stretch>
                  <a:fillRect l="-1731" r="-1731" b="-38333"/>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7125429" y="3780428"/>
                <a:ext cx="4572585"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=300</m:t>
                      </m:r>
                      <m:r>
                        <a:rPr lang="en-AU" sz="2400" b="0" i="1" smtClean="0">
                          <a:latin typeface="Cambria Math" panose="02040503050406030204" pitchFamily="18" charset="0"/>
                        </a:rPr>
                        <m:t>𝑥</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10</m:t>
                          </m:r>
                        </m:e>
                        <m:sup>
                          <m:r>
                            <a:rPr lang="en-AU" sz="2400" b="0" i="1" smtClean="0">
                              <a:latin typeface="Cambria Math" panose="02040503050406030204" pitchFamily="18" charset="0"/>
                            </a:rPr>
                            <m:t>6</m:t>
                          </m:r>
                        </m:sup>
                      </m:sSup>
                      <m:r>
                        <a:rPr lang="en-AU" sz="2400" b="0" i="1" smtClean="0">
                          <a:latin typeface="Cambria Math" panose="02040503050406030204" pitchFamily="18" charset="0"/>
                        </a:rPr>
                        <m:t>− 1 440 000 </m:t>
                      </m:r>
                      <m:r>
                        <a:rPr lang="en-AU" sz="2400" b="0" i="1" smtClean="0">
                          <a:latin typeface="Cambria Math" panose="02040503050406030204" pitchFamily="18" charset="0"/>
                        </a:rPr>
                        <m:t>𝑊</m:t>
                      </m:r>
                    </m:oMath>
                  </m:oMathPara>
                </a14:m>
                <a:endParaRPr lang="en-AU" sz="2400" dirty="0"/>
              </a:p>
            </p:txBody>
          </p:sp>
        </mc:Choice>
        <mc:Fallback>
          <p:sp>
            <p:nvSpPr>
              <p:cNvPr id="11" name="TextBox 10"/>
              <p:cNvSpPr txBox="1">
                <a:spLocks noRot="1" noChangeAspect="1" noMove="1" noResize="1" noEditPoints="1" noAdjustHandles="1" noChangeArrowheads="1" noChangeShapeType="1" noTextEdit="1"/>
              </p:cNvSpPr>
              <p:nvPr/>
            </p:nvSpPr>
            <p:spPr>
              <a:xfrm>
                <a:off x="7125429" y="3780428"/>
                <a:ext cx="4572585" cy="369332"/>
              </a:xfrm>
              <a:prstGeom prst="rect">
                <a:avLst/>
              </a:prstGeom>
              <a:blipFill>
                <a:blip r:embed="rId9"/>
                <a:stretch>
                  <a:fillRect b="-9836"/>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7529202" y="4380597"/>
                <a:ext cx="3426957" cy="369332"/>
              </a:xfrm>
              <a:prstGeom prst="rect">
                <a:avLst/>
              </a:prstGeom>
              <a:noFill/>
            </p:spPr>
            <p:txBody>
              <a:bodyPr wrap="square" lIns="0" tIns="0" rIns="0" bIns="0" rtlCol="0">
                <a:spAutoFit/>
              </a:bodyPr>
              <a:lstStyle/>
              <a:p>
                <a14:m>
                  <m:oMath xmlns:m="http://schemas.openxmlformats.org/officeDocument/2006/math">
                    <m:r>
                      <a:rPr lang="en-AU" sz="2400" b="0" i="1" smtClean="0">
                        <a:solidFill>
                          <a:srgbClr val="008000"/>
                        </a:solidFill>
                        <a:latin typeface="Cambria Math" panose="02040503050406030204" pitchFamily="18" charset="0"/>
                      </a:rPr>
                      <m:t>𝑃</m:t>
                    </m:r>
                    <m:r>
                      <a:rPr lang="en-AU" sz="2400" b="0" i="1" smtClean="0">
                        <a:solidFill>
                          <a:srgbClr val="008000"/>
                        </a:solidFill>
                        <a:latin typeface="Cambria Math" panose="02040503050406030204" pitchFamily="18" charset="0"/>
                      </a:rPr>
                      <m:t>=298 560 000</m:t>
                    </m:r>
                  </m:oMath>
                </a14:m>
                <a:r>
                  <a:rPr lang="en-AU" sz="2400" dirty="0" smtClean="0">
                    <a:solidFill>
                      <a:srgbClr val="008000"/>
                    </a:solidFill>
                  </a:rPr>
                  <a:t> W </a:t>
                </a:r>
                <a:endParaRPr lang="en-AU" sz="2400" dirty="0">
                  <a:solidFill>
                    <a:srgbClr val="008000"/>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7529202" y="4380597"/>
                <a:ext cx="3426957" cy="369332"/>
              </a:xfrm>
              <a:prstGeom prst="rect">
                <a:avLst/>
              </a:prstGeom>
              <a:blipFill>
                <a:blip r:embed="rId10"/>
                <a:stretch>
                  <a:fillRect l="-3025" t="-25000" b="-51667"/>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7414463" y="5345832"/>
                <a:ext cx="3426957"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m:t>
                      </m:r>
                      <m:r>
                        <a:rPr lang="en-AU" sz="2400" b="0" i="1" smtClean="0">
                          <a:latin typeface="Cambria Math" panose="02040503050406030204" pitchFamily="18" charset="0"/>
                        </a:rPr>
                        <m:t>𝑉</m:t>
                      </m:r>
                      <m:r>
                        <a:rPr lang="en-AU" sz="2400" b="0" i="1" smtClean="0">
                          <a:latin typeface="Cambria Math" panose="02040503050406030204" pitchFamily="18" charset="0"/>
                        </a:rPr>
                        <m:t> </m:t>
                      </m:r>
                      <m:r>
                        <a:rPr lang="en-AU" sz="2400" b="0" i="1" smtClean="0">
                          <a:latin typeface="Cambria Math" panose="02040503050406030204" pitchFamily="18" charset="0"/>
                        </a:rPr>
                        <m:t>𝐼</m:t>
                      </m:r>
                      <m:r>
                        <a:rPr lang="en-AU" sz="2400" b="0" i="1" smtClean="0">
                          <a:latin typeface="Cambria Math" panose="02040503050406030204" pitchFamily="18" charset="0"/>
                        </a:rPr>
                        <m:t> </m:t>
                      </m:r>
                    </m:oMath>
                  </m:oMathPara>
                </a14:m>
                <a:endParaRPr lang="en-AU" sz="2400" dirty="0"/>
              </a:p>
            </p:txBody>
          </p:sp>
        </mc:Choice>
        <mc:Fallback>
          <p:sp>
            <p:nvSpPr>
              <p:cNvPr id="13" name="TextBox 12"/>
              <p:cNvSpPr txBox="1">
                <a:spLocks noRot="1" noChangeAspect="1" noMove="1" noResize="1" noEditPoints="1" noAdjustHandles="1" noChangeArrowheads="1" noChangeShapeType="1" noTextEdit="1"/>
              </p:cNvSpPr>
              <p:nvPr/>
            </p:nvSpPr>
            <p:spPr>
              <a:xfrm>
                <a:off x="7414463" y="5345832"/>
                <a:ext cx="3426957" cy="369332"/>
              </a:xfrm>
              <a:prstGeom prst="rect">
                <a:avLst/>
              </a:prstGeom>
              <a:blipFill>
                <a:blip r:embed="rId11"/>
                <a:stretch>
                  <a:fillRect b="-8197"/>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7775712" y="5773886"/>
                <a:ext cx="3522952"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rPr>
                        <m:t>298 560 000</m:t>
                      </m:r>
                      <m:r>
                        <a:rPr lang="en-AU" sz="2400" b="0" i="1" smtClean="0">
                          <a:latin typeface="Cambria Math" panose="02040503050406030204" pitchFamily="18" charset="0"/>
                        </a:rPr>
                        <m:t>=</m:t>
                      </m:r>
                      <m:r>
                        <a:rPr lang="en-AU" sz="2400" b="0" i="1" smtClean="0">
                          <a:latin typeface="Cambria Math" panose="02040503050406030204" pitchFamily="18" charset="0"/>
                        </a:rPr>
                        <m:t>𝑉</m:t>
                      </m:r>
                      <m:r>
                        <a:rPr lang="en-AU" sz="2400" b="0" i="1" smtClean="0">
                          <a:latin typeface="Cambria Math" panose="02040503050406030204" pitchFamily="18" charset="0"/>
                        </a:rPr>
                        <m:t> </m:t>
                      </m:r>
                      <m:r>
                        <a:rPr lang="en-AU" sz="2400" b="0" i="1" smtClean="0">
                          <a:latin typeface="Cambria Math" panose="02040503050406030204" pitchFamily="18" charset="0"/>
                        </a:rPr>
                        <m:t>𝑥</m:t>
                      </m:r>
                      <m:r>
                        <a:rPr lang="en-AU" sz="2400" b="0" i="1" smtClean="0">
                          <a:latin typeface="Cambria Math" panose="02040503050406030204" pitchFamily="18" charset="0"/>
                        </a:rPr>
                        <m:t> 1200</m:t>
                      </m:r>
                    </m:oMath>
                  </m:oMathPara>
                </a14:m>
                <a:endParaRPr lang="en-AU" sz="2400" dirty="0"/>
              </a:p>
            </p:txBody>
          </p:sp>
        </mc:Choice>
        <mc:Fallback>
          <p:sp>
            <p:nvSpPr>
              <p:cNvPr id="14" name="Rectangle 13"/>
              <p:cNvSpPr>
                <a:spLocks noRot="1" noChangeAspect="1" noMove="1" noResize="1" noEditPoints="1" noAdjustHandles="1" noChangeArrowheads="1" noChangeShapeType="1" noTextEdit="1"/>
              </p:cNvSpPr>
              <p:nvPr/>
            </p:nvSpPr>
            <p:spPr>
              <a:xfrm>
                <a:off x="7775712" y="5773886"/>
                <a:ext cx="3522952" cy="461665"/>
              </a:xfrm>
              <a:prstGeom prst="rect">
                <a:avLst/>
              </a:prstGeom>
              <a:blipFill>
                <a:blip r:embed="rId12"/>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7817460" y="6274477"/>
                <a:ext cx="2293492"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AU" sz="2400" b="0" i="1" smtClean="0">
                          <a:solidFill>
                            <a:srgbClr val="008000"/>
                          </a:solidFill>
                          <a:latin typeface="Cambria Math" panose="02040503050406030204" pitchFamily="18" charset="0"/>
                        </a:rPr>
                        <m:t>𝑉</m:t>
                      </m:r>
                      <m:r>
                        <a:rPr lang="en-AU" sz="2400" b="0" i="1" smtClean="0">
                          <a:solidFill>
                            <a:srgbClr val="008000"/>
                          </a:solidFill>
                          <a:latin typeface="Cambria Math" panose="02040503050406030204" pitchFamily="18" charset="0"/>
                        </a:rPr>
                        <m:t>=248 800 </m:t>
                      </m:r>
                      <m:r>
                        <a:rPr lang="en-AU" sz="2400" b="0" i="1" smtClean="0">
                          <a:solidFill>
                            <a:srgbClr val="008000"/>
                          </a:solidFill>
                          <a:latin typeface="Cambria Math" panose="02040503050406030204" pitchFamily="18" charset="0"/>
                        </a:rPr>
                        <m:t>𝑉</m:t>
                      </m:r>
                    </m:oMath>
                  </m:oMathPara>
                </a14:m>
                <a:endParaRPr lang="en-AU" sz="2400" dirty="0">
                  <a:solidFill>
                    <a:srgbClr val="008000"/>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7817460" y="6274477"/>
                <a:ext cx="2293492" cy="461665"/>
              </a:xfrm>
              <a:prstGeom prst="rect">
                <a:avLst/>
              </a:prstGeom>
              <a:blipFill>
                <a:blip r:embed="rId13"/>
                <a:stretch>
                  <a:fillRect/>
                </a:stretch>
              </a:blipFill>
            </p:spPr>
            <p:txBody>
              <a:bodyPr/>
              <a:lstStyle/>
              <a:p>
                <a:r>
                  <a:rPr lang="en-AU">
                    <a:noFill/>
                  </a:rPr>
                  <a:t> </a:t>
                </a:r>
              </a:p>
            </p:txBody>
          </p:sp>
        </mc:Fallback>
      </mc:AlternateContent>
      <p:sp>
        <p:nvSpPr>
          <p:cNvPr id="16" name="TextBox 15"/>
          <p:cNvSpPr txBox="1"/>
          <p:nvPr/>
        </p:nvSpPr>
        <p:spPr>
          <a:xfrm>
            <a:off x="584449" y="3207419"/>
            <a:ext cx="2274018" cy="646331"/>
          </a:xfrm>
          <a:prstGeom prst="rect">
            <a:avLst/>
          </a:prstGeom>
          <a:noFill/>
          <a:ln>
            <a:solidFill>
              <a:srgbClr val="0066FF"/>
            </a:solidFill>
          </a:ln>
        </p:spPr>
        <p:txBody>
          <a:bodyPr wrap="square" rtlCol="0">
            <a:spAutoFit/>
          </a:bodyPr>
          <a:lstStyle/>
          <a:p>
            <a:pPr algn="ctr"/>
            <a:r>
              <a:rPr lang="en-AU" b="1" dirty="0" smtClean="0">
                <a:solidFill>
                  <a:srgbClr val="7030A0"/>
                </a:solidFill>
              </a:rPr>
              <a:t>Calculate Current Flowing in Lines</a:t>
            </a:r>
            <a:endParaRPr lang="en-AU" b="1" dirty="0">
              <a:solidFill>
                <a:srgbClr val="7030A0"/>
              </a:solidFill>
            </a:endParaRPr>
          </a:p>
        </p:txBody>
      </p:sp>
      <p:sp>
        <p:nvSpPr>
          <p:cNvPr id="17" name="TextBox 16"/>
          <p:cNvSpPr txBox="1"/>
          <p:nvPr/>
        </p:nvSpPr>
        <p:spPr>
          <a:xfrm>
            <a:off x="3622952" y="3196293"/>
            <a:ext cx="2274018" cy="646331"/>
          </a:xfrm>
          <a:prstGeom prst="rect">
            <a:avLst/>
          </a:prstGeom>
          <a:noFill/>
          <a:ln>
            <a:solidFill>
              <a:srgbClr val="0066FF"/>
            </a:solidFill>
          </a:ln>
        </p:spPr>
        <p:txBody>
          <a:bodyPr wrap="square" rtlCol="0">
            <a:spAutoFit/>
          </a:bodyPr>
          <a:lstStyle/>
          <a:p>
            <a:pPr algn="ctr"/>
            <a:r>
              <a:rPr lang="en-AU" b="1" dirty="0" smtClean="0">
                <a:solidFill>
                  <a:srgbClr val="7030A0"/>
                </a:solidFill>
              </a:rPr>
              <a:t>Calculate Power Loss in Lines</a:t>
            </a:r>
            <a:endParaRPr lang="en-AU" b="1" dirty="0">
              <a:solidFill>
                <a:srgbClr val="7030A0"/>
              </a:solidFill>
            </a:endParaRPr>
          </a:p>
        </p:txBody>
      </p:sp>
      <p:sp>
        <p:nvSpPr>
          <p:cNvPr id="18" name="TextBox 17"/>
          <p:cNvSpPr txBox="1"/>
          <p:nvPr/>
        </p:nvSpPr>
        <p:spPr>
          <a:xfrm>
            <a:off x="7314510" y="3110287"/>
            <a:ext cx="3342603" cy="646331"/>
          </a:xfrm>
          <a:prstGeom prst="rect">
            <a:avLst/>
          </a:prstGeom>
          <a:noFill/>
          <a:ln>
            <a:solidFill>
              <a:srgbClr val="0066FF"/>
            </a:solidFill>
          </a:ln>
        </p:spPr>
        <p:txBody>
          <a:bodyPr wrap="square" rtlCol="0">
            <a:spAutoFit/>
          </a:bodyPr>
          <a:lstStyle/>
          <a:p>
            <a:pPr algn="ctr"/>
            <a:r>
              <a:rPr lang="en-AU" b="1" dirty="0" smtClean="0">
                <a:solidFill>
                  <a:srgbClr val="7030A0"/>
                </a:solidFill>
              </a:rPr>
              <a:t>Calculate Power Output at End of Line</a:t>
            </a:r>
            <a:endParaRPr lang="en-AU" b="1" dirty="0">
              <a:solidFill>
                <a:srgbClr val="7030A0"/>
              </a:solidFill>
            </a:endParaRPr>
          </a:p>
        </p:txBody>
      </p:sp>
      <p:sp>
        <p:nvSpPr>
          <p:cNvPr id="19" name="TextBox 18"/>
          <p:cNvSpPr txBox="1"/>
          <p:nvPr/>
        </p:nvSpPr>
        <p:spPr>
          <a:xfrm>
            <a:off x="6962173" y="4982512"/>
            <a:ext cx="4899096" cy="369332"/>
          </a:xfrm>
          <a:prstGeom prst="rect">
            <a:avLst/>
          </a:prstGeom>
          <a:noFill/>
          <a:ln>
            <a:solidFill>
              <a:srgbClr val="0066FF"/>
            </a:solidFill>
          </a:ln>
        </p:spPr>
        <p:txBody>
          <a:bodyPr wrap="square" rtlCol="0">
            <a:spAutoFit/>
          </a:bodyPr>
          <a:lstStyle/>
          <a:p>
            <a:pPr algn="ctr"/>
            <a:r>
              <a:rPr lang="en-AU" b="1" dirty="0" smtClean="0">
                <a:solidFill>
                  <a:srgbClr val="7030A0"/>
                </a:solidFill>
              </a:rPr>
              <a:t>Calculate Reduced Potential at end of Line</a:t>
            </a:r>
            <a:endParaRPr lang="en-AU" b="1" dirty="0">
              <a:solidFill>
                <a:srgbClr val="7030A0"/>
              </a:solidFill>
            </a:endParaRPr>
          </a:p>
        </p:txBody>
      </p:sp>
      <p:sp>
        <p:nvSpPr>
          <p:cNvPr id="20" name="TextBox 19"/>
          <p:cNvSpPr txBox="1"/>
          <p:nvPr/>
        </p:nvSpPr>
        <p:spPr>
          <a:xfrm>
            <a:off x="3167809" y="5821543"/>
            <a:ext cx="4181709" cy="923330"/>
          </a:xfrm>
          <a:prstGeom prst="rect">
            <a:avLst/>
          </a:prstGeom>
          <a:solidFill>
            <a:srgbClr val="FF7C80"/>
          </a:solidFill>
          <a:ln>
            <a:solidFill>
              <a:srgbClr val="0066FF"/>
            </a:solidFill>
          </a:ln>
        </p:spPr>
        <p:txBody>
          <a:bodyPr wrap="square" rtlCol="0">
            <a:spAutoFit/>
          </a:bodyPr>
          <a:lstStyle/>
          <a:p>
            <a:pPr algn="ctr"/>
            <a:r>
              <a:rPr lang="en-AU" b="1" dirty="0" smtClean="0">
                <a:solidFill>
                  <a:schemeClr val="bg1"/>
                </a:solidFill>
              </a:rPr>
              <a:t>How would these values change if the power was transmitted at 50 kV?  Try the calculation now.</a:t>
            </a:r>
            <a:endParaRPr lang="en-AU" b="1" dirty="0">
              <a:solidFill>
                <a:schemeClr val="bg1"/>
              </a:solidFill>
            </a:endParaRPr>
          </a:p>
        </p:txBody>
      </p:sp>
    </p:spTree>
    <p:extLst>
      <p:ext uri="{BB962C8B-B14F-4D97-AF65-F5344CB8AC3E}">
        <p14:creationId xmlns:p14="http://schemas.microsoft.com/office/powerpoint/2010/main" val="28059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Eddy Currents </a:t>
            </a:r>
            <a:r>
              <a:rPr lang="en-US" altLang="en-US" dirty="0" smtClean="0"/>
              <a:t>- Demo</a:t>
            </a:r>
            <a:endParaRPr lang="en-AU" dirty="0"/>
          </a:p>
        </p:txBody>
      </p:sp>
      <p:sp>
        <p:nvSpPr>
          <p:cNvPr id="3" name="Content Placeholder 2"/>
          <p:cNvSpPr>
            <a:spLocks noGrp="1"/>
          </p:cNvSpPr>
          <p:nvPr>
            <p:ph idx="1"/>
          </p:nvPr>
        </p:nvSpPr>
        <p:spPr>
          <a:xfrm>
            <a:off x="609600" y="1603375"/>
            <a:ext cx="5800344" cy="4656582"/>
          </a:xfrm>
        </p:spPr>
        <p:txBody>
          <a:bodyPr/>
          <a:lstStyle/>
          <a:p>
            <a:r>
              <a:rPr lang="en-AU" dirty="0" smtClean="0"/>
              <a:t>The direction of the </a:t>
            </a:r>
            <a:r>
              <a:rPr lang="en-AU" b="1" dirty="0" smtClean="0"/>
              <a:t>eddy currents</a:t>
            </a:r>
            <a:r>
              <a:rPr lang="en-AU" dirty="0" smtClean="0"/>
              <a:t> depends on whether the plate is swinging </a:t>
            </a:r>
            <a:r>
              <a:rPr lang="en-AU" b="1" dirty="0" smtClean="0"/>
              <a:t>into</a:t>
            </a:r>
            <a:r>
              <a:rPr lang="en-AU" dirty="0" smtClean="0"/>
              <a:t> </a:t>
            </a:r>
            <a:r>
              <a:rPr lang="en-AU" u="sng" dirty="0" smtClean="0">
                <a:solidFill>
                  <a:srgbClr val="FF0000"/>
                </a:solidFill>
              </a:rPr>
              <a:t>or</a:t>
            </a:r>
            <a:r>
              <a:rPr lang="en-AU" dirty="0" smtClean="0"/>
              <a:t> </a:t>
            </a:r>
            <a:r>
              <a:rPr lang="en-AU" b="1" dirty="0" smtClean="0"/>
              <a:t>out of </a:t>
            </a:r>
            <a:r>
              <a:rPr lang="en-AU" dirty="0" smtClean="0"/>
              <a:t>the magnetic field.</a:t>
            </a:r>
          </a:p>
          <a:p>
            <a:endParaRPr lang="en-AU" dirty="0" smtClean="0"/>
          </a:p>
          <a:p>
            <a:r>
              <a:rPr lang="en-AU" dirty="0" smtClean="0"/>
              <a:t>When the plate is swinging into the field a </a:t>
            </a:r>
            <a:r>
              <a:rPr lang="en-AU" b="1" dirty="0" smtClean="0">
                <a:solidFill>
                  <a:srgbClr val="0070C0"/>
                </a:solidFill>
              </a:rPr>
              <a:t>repulsive force </a:t>
            </a:r>
            <a:r>
              <a:rPr lang="en-AU" dirty="0" smtClean="0"/>
              <a:t>is produced by the induced current.</a:t>
            </a:r>
          </a:p>
          <a:p>
            <a:r>
              <a:rPr lang="en-AU" dirty="0"/>
              <a:t>When the plate is swinging </a:t>
            </a:r>
            <a:r>
              <a:rPr lang="en-AU" dirty="0" smtClean="0"/>
              <a:t>out of </a:t>
            </a:r>
            <a:r>
              <a:rPr lang="en-AU" dirty="0"/>
              <a:t>the field </a:t>
            </a:r>
            <a:r>
              <a:rPr lang="en-AU" dirty="0" smtClean="0"/>
              <a:t>an </a:t>
            </a:r>
            <a:r>
              <a:rPr lang="en-AU" b="1" dirty="0" smtClean="0">
                <a:solidFill>
                  <a:srgbClr val="FF0000"/>
                </a:solidFill>
              </a:rPr>
              <a:t>attractive force </a:t>
            </a:r>
            <a:r>
              <a:rPr lang="en-AU" dirty="0"/>
              <a:t>is produced by the induced current.</a:t>
            </a:r>
          </a:p>
          <a:p>
            <a:endParaRPr lang="en-AU" dirty="0"/>
          </a:p>
        </p:txBody>
      </p:sp>
      <p:pic>
        <p:nvPicPr>
          <p:cNvPr id="13314" name="Picture 2" descr="The figure shows a more detailed description of a conducting plate attached to a pivot oscillating between the pole pieces of a magnet. A cross section is shown in the figure. The direction of magnetic field of the magnet is toward the plane of the paper. The direction of force, current and magnetic field at two extreme positions of the pendulum are marked. The direction of B is always into the paper. Based on the direction of force, the current direction of the pendulum at the two ends is marked as per the right hand rule. The eddy current on the plate is in anti clock wise direction in the left end and clock wise direction in the right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546" y="1344168"/>
            <a:ext cx="5364564" cy="434682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336792" y="3776472"/>
            <a:ext cx="877824" cy="39319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6432804" y="4261104"/>
            <a:ext cx="3598164" cy="1734312"/>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691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Eddy Currents </a:t>
            </a:r>
            <a:r>
              <a:rPr lang="en-US" altLang="en-US" dirty="0" smtClean="0"/>
              <a:t>- Demo</a:t>
            </a:r>
            <a:endParaRPr lang="en-AU" dirty="0"/>
          </a:p>
        </p:txBody>
      </p:sp>
      <p:sp>
        <p:nvSpPr>
          <p:cNvPr id="3" name="Content Placeholder 2"/>
          <p:cNvSpPr>
            <a:spLocks noGrp="1"/>
          </p:cNvSpPr>
          <p:nvPr>
            <p:ph idx="1"/>
          </p:nvPr>
        </p:nvSpPr>
        <p:spPr>
          <a:xfrm>
            <a:off x="609600" y="1771650"/>
            <a:ext cx="6321552" cy="4324350"/>
          </a:xfrm>
        </p:spPr>
        <p:txBody>
          <a:bodyPr/>
          <a:lstStyle/>
          <a:p>
            <a:r>
              <a:rPr lang="en-AU" dirty="0" smtClean="0"/>
              <a:t>The cut plate swings through the field with </a:t>
            </a:r>
            <a:r>
              <a:rPr lang="en-AU" b="1" dirty="0">
                <a:solidFill>
                  <a:srgbClr val="0070C0"/>
                </a:solidFill>
              </a:rPr>
              <a:t>less dampening </a:t>
            </a:r>
            <a:r>
              <a:rPr lang="en-AU" dirty="0" smtClean="0"/>
              <a:t>because the eddy currents formed are </a:t>
            </a:r>
            <a:r>
              <a:rPr lang="en-AU" b="1" dirty="0">
                <a:solidFill>
                  <a:srgbClr val="0070C0"/>
                </a:solidFill>
              </a:rPr>
              <a:t>restricted in size </a:t>
            </a:r>
            <a:r>
              <a:rPr lang="en-AU" dirty="0" smtClean="0"/>
              <a:t>by the forks of the conductor. </a:t>
            </a:r>
          </a:p>
          <a:p>
            <a:pPr marL="109537" indent="0">
              <a:buNone/>
            </a:pPr>
            <a:endParaRPr lang="en-AU" dirty="0" smtClean="0"/>
          </a:p>
          <a:p>
            <a:r>
              <a:rPr lang="en-AU" dirty="0" smtClean="0"/>
              <a:t>Furthermore, the individual eddy currents </a:t>
            </a:r>
            <a:r>
              <a:rPr lang="en-AU" b="1" dirty="0">
                <a:solidFill>
                  <a:srgbClr val="0070C0"/>
                </a:solidFill>
              </a:rPr>
              <a:t>partially cancel each other </a:t>
            </a:r>
            <a:r>
              <a:rPr lang="en-AU" dirty="0" smtClean="0"/>
              <a:t>out where fields of two eddy currents are in opposite directions.</a:t>
            </a:r>
          </a:p>
          <a:p>
            <a:pPr marL="109537" indent="0">
              <a:buNone/>
            </a:pPr>
            <a:endParaRPr lang="en-AU" dirty="0" smtClean="0"/>
          </a:p>
        </p:txBody>
      </p:sp>
      <p:pic>
        <p:nvPicPr>
          <p:cNvPr id="11266" name="Picture 2" descr="https://cnx.org/resources/a9fa889c457038ccfcdb80a382b37eded685422d/Figure_24_04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212" y="0"/>
            <a:ext cx="5296788" cy="490835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electronics-tutorials.ws/transformer/trans35.gif?8122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584" y="5088578"/>
            <a:ext cx="2793238" cy="176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1722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2">
      <a:majorFont>
        <a:latin typeface="Impact"/>
        <a:ea typeface=""/>
        <a:cs typeface=""/>
      </a:majorFont>
      <a:minorFont>
        <a:latin typeface="Arial"/>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3380</TotalTime>
  <Words>3464</Words>
  <Application>Microsoft Office PowerPoint</Application>
  <PresentationFormat>Widescreen</PresentationFormat>
  <Paragraphs>568</Paragraphs>
  <Slides>74</Slides>
  <Notes>48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9" baseType="lpstr">
      <vt:lpstr>Arial</vt:lpstr>
      <vt:lpstr>Calibri</vt:lpstr>
      <vt:lpstr>Calibri Light</vt:lpstr>
      <vt:lpstr>Cambria Math</vt:lpstr>
      <vt:lpstr>Georgia</vt:lpstr>
      <vt:lpstr>Impact</vt:lpstr>
      <vt:lpstr>新細明體</vt:lpstr>
      <vt:lpstr>Symbol</vt:lpstr>
      <vt:lpstr>Tahoma</vt:lpstr>
      <vt:lpstr>Times New Roman</vt:lpstr>
      <vt:lpstr>Trebuchet MS</vt:lpstr>
      <vt:lpstr>Wingdings 2</vt:lpstr>
      <vt:lpstr>Urban</vt:lpstr>
      <vt:lpstr>Custom Design</vt:lpstr>
      <vt:lpstr>Bitmap Image</vt:lpstr>
      <vt:lpstr>Inducing e.m.f and Current Generators and Transformers</vt:lpstr>
      <vt:lpstr>PowerPoint Presentation</vt:lpstr>
      <vt:lpstr>Review – Some Important Laws</vt:lpstr>
      <vt:lpstr>Faraday’s law</vt:lpstr>
      <vt:lpstr>Lenz’s Law</vt:lpstr>
      <vt:lpstr>Eddy Currents - Demo</vt:lpstr>
      <vt:lpstr>Eddy Currents - Demo</vt:lpstr>
      <vt:lpstr>Eddy Currents - Demo</vt:lpstr>
      <vt:lpstr>Eddy Currents - Demo</vt:lpstr>
      <vt:lpstr>Laminated Iron – Recues Eddy Current Effects</vt:lpstr>
      <vt:lpstr>Review Question</vt:lpstr>
      <vt:lpstr>Alternating Current Generators</vt:lpstr>
      <vt:lpstr>Motor = Generator</vt:lpstr>
      <vt:lpstr>Generator/dynamo</vt:lpstr>
      <vt:lpstr>Alternating current</vt:lpstr>
      <vt:lpstr>Alternating current</vt:lpstr>
      <vt:lpstr>Alternating current</vt:lpstr>
      <vt:lpstr>Alternating current</vt:lpstr>
      <vt:lpstr>Alternating current</vt:lpstr>
      <vt:lpstr>Alternating current</vt:lpstr>
      <vt:lpstr>Alternating current</vt:lpstr>
      <vt:lpstr>Alternating current</vt:lpstr>
      <vt:lpstr>PowerPoint Presentation</vt:lpstr>
      <vt:lpstr>Slip ring commutator</vt:lpstr>
      <vt:lpstr>Slip Ring Commutator     vs.   Split Ring Commutator</vt:lpstr>
      <vt:lpstr>What happens if the frequency or rate of rotation is doubled?</vt:lpstr>
      <vt:lpstr>Moving Coil A.C. Generator</vt:lpstr>
      <vt:lpstr>Review: Which terminal / end is positive at this moment in time?</vt:lpstr>
      <vt:lpstr>AC Generator Calculations – Average e.m.f.</vt:lpstr>
      <vt:lpstr>AC Generator Calculations – Average e.m.f.</vt:lpstr>
      <vt:lpstr>AC Generator Calculations – PEAK or MAX e.m.f.</vt:lpstr>
      <vt:lpstr>AC Generator Calculations – PEAK or MAX e.m.f.</vt:lpstr>
      <vt:lpstr>AC Generator Calculations – PEAK or MAX e.m.f.</vt:lpstr>
      <vt:lpstr>Example 1</vt:lpstr>
      <vt:lpstr>Example 2</vt:lpstr>
      <vt:lpstr>Root mean square voltage and current</vt:lpstr>
      <vt:lpstr>PowerPoint Presentation</vt:lpstr>
      <vt:lpstr>Root mean square voltage</vt:lpstr>
      <vt:lpstr>PowerPoint Presentation</vt:lpstr>
      <vt:lpstr>Root mean square voltage</vt:lpstr>
      <vt:lpstr>Root mean square voltage</vt:lpstr>
      <vt:lpstr>Root mean square voltage</vt:lpstr>
      <vt:lpstr>Example 3</vt:lpstr>
      <vt:lpstr>Bicycle generator</vt:lpstr>
      <vt:lpstr>DC Generator</vt:lpstr>
      <vt:lpstr>Review Question</vt:lpstr>
      <vt:lpstr>The transformer</vt:lpstr>
      <vt:lpstr>Structure of a transformer</vt:lpstr>
      <vt:lpstr>PowerPoint Presentation</vt:lpstr>
      <vt:lpstr>Mutual inductance</vt:lpstr>
      <vt:lpstr>PowerPoint Presentation</vt:lpstr>
      <vt:lpstr>PowerPoint Presentation</vt:lpstr>
      <vt:lpstr>PowerPoint Presentation</vt:lpstr>
      <vt:lpstr>PowerPoint Presentation</vt:lpstr>
      <vt:lpstr>Explaining How a transformer works</vt:lpstr>
      <vt:lpstr>Step-up transformers</vt:lpstr>
      <vt:lpstr>Step-down transformers</vt:lpstr>
      <vt:lpstr>Review Question</vt:lpstr>
      <vt:lpstr>The transformer equation</vt:lpstr>
      <vt:lpstr>Example 1</vt:lpstr>
      <vt:lpstr>Example 2</vt:lpstr>
      <vt:lpstr>Complete:</vt:lpstr>
      <vt:lpstr>Transformer power transfer equation</vt:lpstr>
      <vt:lpstr>Example 3</vt:lpstr>
      <vt:lpstr>Example 4</vt:lpstr>
      <vt:lpstr>Complete:</vt:lpstr>
      <vt:lpstr>PowerPoint Presentation</vt:lpstr>
      <vt:lpstr>PowerPoint Presentation</vt:lpstr>
      <vt:lpstr>Why do we Step up and Step down Voltage for Power transmission?</vt:lpstr>
      <vt:lpstr>Why do we Step up and Step down Voltage for Power transmission?</vt:lpstr>
      <vt:lpstr>Why do we Step up and Step down Voltage for Power transmission?</vt:lpstr>
      <vt:lpstr>Power transmission – Energy Loss Calculations</vt:lpstr>
      <vt:lpstr>Power transmission</vt:lpstr>
      <vt:lpstr>Power loss and Voltage Drop Example Calculations</vt:lpstr>
    </vt:vector>
  </TitlesOfParts>
  <Company>St Georges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 Georges College</dc:creator>
  <cp:lastModifiedBy>Darin Carter</cp:lastModifiedBy>
  <cp:revision>303</cp:revision>
  <dcterms:created xsi:type="dcterms:W3CDTF">2008-08-15T17:24:00Z</dcterms:created>
  <dcterms:modified xsi:type="dcterms:W3CDTF">2020-05-22T02:28:29Z</dcterms:modified>
</cp:coreProperties>
</file>